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015" r:id="rId1"/>
  </p:sldMasterIdLst>
  <p:notesMasterIdLst>
    <p:notesMasterId r:id="rId19"/>
  </p:notesMasterIdLst>
  <p:sldIdLst>
    <p:sldId id="256" r:id="rId2"/>
    <p:sldId id="289" r:id="rId3"/>
    <p:sldId id="308" r:id="rId4"/>
    <p:sldId id="290" r:id="rId5"/>
    <p:sldId id="263" r:id="rId6"/>
    <p:sldId id="291" r:id="rId7"/>
    <p:sldId id="292" r:id="rId8"/>
    <p:sldId id="299" r:id="rId9"/>
    <p:sldId id="300" r:id="rId10"/>
    <p:sldId id="293" r:id="rId11"/>
    <p:sldId id="303" r:id="rId12"/>
    <p:sldId id="294" r:id="rId13"/>
    <p:sldId id="304" r:id="rId14"/>
    <p:sldId id="305" r:id="rId15"/>
    <p:sldId id="306" r:id="rId16"/>
    <p:sldId id="307" r:id="rId17"/>
    <p:sldId id="28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Penny Rowe"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CE0C07"/>
    <a:srgbClr val="C00000"/>
    <a:srgbClr val="CE0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9200"/>
    <p:restoredTop sz="94727"/>
  </p:normalViewPr>
  <p:slideViewPr>
    <p:cSldViewPr snapToGrid="0" snapToObjects="1">
      <p:cViewPr varScale="1">
        <p:scale>
          <a:sx n="132" d="100"/>
          <a:sy n="132" d="100"/>
        </p:scale>
        <p:origin x="-392" y="-96"/>
      </p:cViewPr>
      <p:guideLst>
        <p:guide orient="horz" pos="2160"/>
        <p:guide pos="3840"/>
      </p:guideLst>
    </p:cSldViewPr>
  </p:slideViewPr>
  <p:notesTextViewPr>
    <p:cViewPr>
      <p:scale>
        <a:sx n="1" d="1"/>
        <a:sy n="1" d="1"/>
      </p:scale>
      <p:origin x="0" y="0"/>
    </p:cViewPr>
  </p:notesTextViewPr>
  <p:notesViewPr>
    <p:cSldViewPr snapToGrid="0" snapToObjects="1">
      <p:cViewPr varScale="1">
        <p:scale>
          <a:sx n="95" d="100"/>
          <a:sy n="95" d="100"/>
        </p:scale>
        <p:origin x="-1840" y="-11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commentAuthors" Target="commentAuthors.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tiff>
</file>

<file path=ppt/media/image2.jp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13D90D-B985-0A4F-BBBE-17D1D056F38A}" type="datetimeFigureOut">
              <a:rPr lang="en-US" smtClean="0"/>
              <a:t>3/30/20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6B6D48-57A4-F649-965D-63F100B727D4}" type="slidenum">
              <a:rPr lang="en-US" smtClean="0"/>
              <a:t>‹#›</a:t>
            </a:fld>
            <a:endParaRPr lang="en-US"/>
          </a:p>
        </p:txBody>
      </p:sp>
    </p:spTree>
    <p:extLst>
      <p:ext uri="{BB962C8B-B14F-4D97-AF65-F5344CB8AC3E}">
        <p14:creationId xmlns:p14="http://schemas.microsoft.com/office/powerpoint/2010/main" val="21680320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 Id="rId3" Type="http://schemas.openxmlformats.org/officeDocument/2006/relationships/hyperlink" Target="https://video.nationalgeographic.com/video/magazine/0000015c-d022-d1cb-a7fd-d4ffc11f0000"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Image from https</a:t>
            </a:r>
            <a:r>
              <a:rPr lang="en-US" dirty="0"/>
              <a:t>://</a:t>
            </a:r>
            <a:r>
              <a:rPr lang="en-US" dirty="0" err="1"/>
              <a:t>en.wikipedia.org</a:t>
            </a:r>
            <a:r>
              <a:rPr lang="en-US" dirty="0"/>
              <a:t>/wiki/</a:t>
            </a:r>
            <a:r>
              <a:rPr lang="en-US" dirty="0" err="1"/>
              <a:t>Antarctic_ice_sheet</a:t>
            </a:r>
            <a:r>
              <a:rPr lang="en-US" dirty="0"/>
              <a:t>#/media/File:AA_bedrock_surface.4960.tif</a:t>
            </a:r>
          </a:p>
        </p:txBody>
      </p:sp>
      <p:sp>
        <p:nvSpPr>
          <p:cNvPr id="4" name="Slide Number Placeholder 3"/>
          <p:cNvSpPr>
            <a:spLocks noGrp="1"/>
          </p:cNvSpPr>
          <p:nvPr>
            <p:ph type="sldNum" sz="quarter" idx="5"/>
          </p:nvPr>
        </p:nvSpPr>
        <p:spPr/>
        <p:txBody>
          <a:bodyPr/>
          <a:lstStyle/>
          <a:p>
            <a:fld id="{436B6D48-57A4-F649-965D-63F100B727D4}" type="slidenum">
              <a:rPr lang="en-US" smtClean="0"/>
              <a:t>1</a:t>
            </a:fld>
            <a:endParaRPr lang="en-US"/>
          </a:p>
        </p:txBody>
      </p:sp>
    </p:spTree>
    <p:extLst>
      <p:ext uri="{BB962C8B-B14F-4D97-AF65-F5344CB8AC3E}">
        <p14:creationId xmlns:p14="http://schemas.microsoft.com/office/powerpoint/2010/main" val="449580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Antarctica: By </a:t>
            </a:r>
            <a:r>
              <a:rPr lang="en-US" dirty="0"/>
              <a:t>Heraldry - Own </a:t>
            </a:r>
            <a:r>
              <a:rPr lang="en-US" dirty="0" err="1"/>
              <a:t>work,The</a:t>
            </a:r>
            <a:r>
              <a:rPr lang="en-US" dirty="0"/>
              <a:t> map has been created with the Generic Mapping Tools: http://</a:t>
            </a:r>
            <a:r>
              <a:rPr lang="en-US" dirty="0" err="1"/>
              <a:t>gmt.soest.hawaii.edu</a:t>
            </a:r>
            <a:r>
              <a:rPr lang="en-US" dirty="0"/>
              <a:t>/ using one or more of these public-domain datasets for the relief:ETOPO2 (topography/bathymetry): http://</a:t>
            </a:r>
            <a:r>
              <a:rPr lang="en-US" dirty="0" err="1"/>
              <a:t>www.ngdc.noaa.gov</a:t>
            </a:r>
            <a:r>
              <a:rPr lang="en-US" dirty="0"/>
              <a:t>/</a:t>
            </a:r>
            <a:r>
              <a:rPr lang="en-US" dirty="0" err="1"/>
              <a:t>mgg</a:t>
            </a:r>
            <a:r>
              <a:rPr lang="en-US" dirty="0"/>
              <a:t>/global/</a:t>
            </a:r>
            <a:r>
              <a:rPr lang="en-US" dirty="0" err="1"/>
              <a:t>global.htmlGLOBE</a:t>
            </a:r>
            <a:r>
              <a:rPr lang="en-US" dirty="0"/>
              <a:t> (topography): http://</a:t>
            </a:r>
            <a:r>
              <a:rPr lang="en-US" dirty="0" err="1"/>
              <a:t>www.ngdc.noaa.gov</a:t>
            </a:r>
            <a:r>
              <a:rPr lang="en-US" dirty="0"/>
              <a:t>/</a:t>
            </a:r>
            <a:r>
              <a:rPr lang="en-US" dirty="0" err="1"/>
              <a:t>mgg</a:t>
            </a:r>
            <a:r>
              <a:rPr lang="en-US" dirty="0"/>
              <a:t>/</a:t>
            </a:r>
            <a:r>
              <a:rPr lang="en-US" dirty="0" err="1"/>
              <a:t>topo</a:t>
            </a:r>
            <a:r>
              <a:rPr lang="en-US" dirty="0"/>
              <a:t>/</a:t>
            </a:r>
            <a:r>
              <a:rPr lang="en-US" dirty="0" err="1"/>
              <a:t>gltiles.htmlSRTM</a:t>
            </a:r>
            <a:r>
              <a:rPr lang="en-US" dirty="0"/>
              <a:t> (topography): http://www2.jpl.nasa.gov/</a:t>
            </a:r>
            <a:r>
              <a:rPr lang="en-US" dirty="0" err="1"/>
              <a:t>srtm</a:t>
            </a:r>
            <a:r>
              <a:rPr lang="en-US" dirty="0"/>
              <a:t>/</a:t>
            </a:r>
            <a:r>
              <a:rPr lang="en-US" dirty="0" err="1"/>
              <a:t>বাংলা</a:t>
            </a:r>
            <a:r>
              <a:rPr lang="en-US" dirty="0"/>
              <a:t> | English | </a:t>
            </a:r>
            <a:r>
              <a:rPr lang="en-US" dirty="0" err="1"/>
              <a:t>français</a:t>
            </a:r>
            <a:r>
              <a:rPr lang="en-US" dirty="0"/>
              <a:t> | </a:t>
            </a:r>
            <a:r>
              <a:rPr lang="en-US" dirty="0" err="1"/>
              <a:t>italiano</a:t>
            </a:r>
            <a:r>
              <a:rPr lang="en-US" dirty="0"/>
              <a:t> | 日本語 | </a:t>
            </a:r>
            <a:r>
              <a:rPr lang="en-US" dirty="0" err="1"/>
              <a:t>македонски</a:t>
            </a:r>
            <a:r>
              <a:rPr lang="en-US" dirty="0"/>
              <a:t> | </a:t>
            </a:r>
            <a:r>
              <a:rPr lang="en-US" dirty="0" err="1"/>
              <a:t>sicilianu</a:t>
            </a:r>
            <a:r>
              <a:rPr lang="en-US" dirty="0"/>
              <a:t> | +/−Permission is granted to copy, distribute and/or modify this document under the terms of the GNU Free Documentation License, Version 1.2 or any later version published by the Free Software Foundation; with no Invariant Sections, no Front-Cover Texts, and no Back-Cover Texts. A copy of the license is included in the section entitled GNU Free Documentation License., CC BY-SA 3.0, https://</a:t>
            </a:r>
            <a:r>
              <a:rPr lang="en-US" dirty="0" err="1"/>
              <a:t>commons.wikimedia.org</a:t>
            </a:r>
            <a:r>
              <a:rPr lang="en-US" dirty="0"/>
              <a:t>/w/</a:t>
            </a:r>
            <a:r>
              <a:rPr lang="en-US" dirty="0" err="1"/>
              <a:t>index.php?curid</a:t>
            </a:r>
            <a:r>
              <a:rPr lang="en-US" dirty="0"/>
              <a:t>=7275830</a:t>
            </a:r>
          </a:p>
          <a:p>
            <a:endParaRPr lang="en-US" dirty="0"/>
          </a:p>
        </p:txBody>
      </p:sp>
      <p:sp>
        <p:nvSpPr>
          <p:cNvPr id="4" name="Slide Number Placeholder 3"/>
          <p:cNvSpPr>
            <a:spLocks noGrp="1"/>
          </p:cNvSpPr>
          <p:nvPr>
            <p:ph type="sldNum" sz="quarter" idx="10"/>
          </p:nvPr>
        </p:nvSpPr>
        <p:spPr/>
        <p:txBody>
          <a:bodyPr/>
          <a:lstStyle/>
          <a:p>
            <a:fld id="{436B6D48-57A4-F649-965D-63F100B727D4}" type="slidenum">
              <a:rPr lang="en-US" smtClean="0"/>
              <a:t>7</a:t>
            </a:fld>
            <a:endParaRPr lang="en-US"/>
          </a:p>
        </p:txBody>
      </p:sp>
    </p:spTree>
    <p:extLst>
      <p:ext uri="{BB962C8B-B14F-4D97-AF65-F5344CB8AC3E}">
        <p14:creationId xmlns:p14="http://schemas.microsoft.com/office/powerpoint/2010/main" val="38044256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Antarctica: By </a:t>
            </a:r>
            <a:r>
              <a:rPr lang="en-US" dirty="0"/>
              <a:t>Heraldry - Own </a:t>
            </a:r>
            <a:r>
              <a:rPr lang="en-US" dirty="0" err="1"/>
              <a:t>work,The</a:t>
            </a:r>
            <a:r>
              <a:rPr lang="en-US" dirty="0"/>
              <a:t> map has been created with the Generic Mapping Tools: http://</a:t>
            </a:r>
            <a:r>
              <a:rPr lang="en-US" dirty="0" err="1"/>
              <a:t>gmt.soest.hawaii.edu</a:t>
            </a:r>
            <a:r>
              <a:rPr lang="en-US" dirty="0"/>
              <a:t>/ using one or more of these public-domain datasets for the relief:ETOPO2 (topography/bathymetry): http://</a:t>
            </a:r>
            <a:r>
              <a:rPr lang="en-US" dirty="0" err="1"/>
              <a:t>www.ngdc.noaa.gov</a:t>
            </a:r>
            <a:r>
              <a:rPr lang="en-US" dirty="0"/>
              <a:t>/</a:t>
            </a:r>
            <a:r>
              <a:rPr lang="en-US" dirty="0" err="1"/>
              <a:t>mgg</a:t>
            </a:r>
            <a:r>
              <a:rPr lang="en-US" dirty="0"/>
              <a:t>/global/</a:t>
            </a:r>
            <a:r>
              <a:rPr lang="en-US" dirty="0" err="1"/>
              <a:t>global.htmlGLOBE</a:t>
            </a:r>
            <a:r>
              <a:rPr lang="en-US" dirty="0"/>
              <a:t> (topography): http://</a:t>
            </a:r>
            <a:r>
              <a:rPr lang="en-US" dirty="0" err="1"/>
              <a:t>www.ngdc.noaa.gov</a:t>
            </a:r>
            <a:r>
              <a:rPr lang="en-US" dirty="0"/>
              <a:t>/</a:t>
            </a:r>
            <a:r>
              <a:rPr lang="en-US" dirty="0" err="1"/>
              <a:t>mgg</a:t>
            </a:r>
            <a:r>
              <a:rPr lang="en-US" dirty="0"/>
              <a:t>/</a:t>
            </a:r>
            <a:r>
              <a:rPr lang="en-US" dirty="0" err="1"/>
              <a:t>topo</a:t>
            </a:r>
            <a:r>
              <a:rPr lang="en-US" dirty="0"/>
              <a:t>/</a:t>
            </a:r>
            <a:r>
              <a:rPr lang="en-US" dirty="0" err="1"/>
              <a:t>gltiles.htmlSRTM</a:t>
            </a:r>
            <a:r>
              <a:rPr lang="en-US" dirty="0"/>
              <a:t> (topography): http://www2.jpl.nasa.gov/</a:t>
            </a:r>
            <a:r>
              <a:rPr lang="en-US" dirty="0" err="1"/>
              <a:t>srtm</a:t>
            </a:r>
            <a:r>
              <a:rPr lang="en-US" dirty="0"/>
              <a:t>/</a:t>
            </a:r>
            <a:r>
              <a:rPr lang="en-US" dirty="0" err="1"/>
              <a:t>বাংলা</a:t>
            </a:r>
            <a:r>
              <a:rPr lang="en-US" dirty="0"/>
              <a:t> | English | </a:t>
            </a:r>
            <a:r>
              <a:rPr lang="en-US" dirty="0" err="1"/>
              <a:t>français</a:t>
            </a:r>
            <a:r>
              <a:rPr lang="en-US" dirty="0"/>
              <a:t> | </a:t>
            </a:r>
            <a:r>
              <a:rPr lang="en-US" dirty="0" err="1"/>
              <a:t>italiano</a:t>
            </a:r>
            <a:r>
              <a:rPr lang="en-US" dirty="0"/>
              <a:t> | 日本語 | </a:t>
            </a:r>
            <a:r>
              <a:rPr lang="en-US" dirty="0" err="1"/>
              <a:t>македонски</a:t>
            </a:r>
            <a:r>
              <a:rPr lang="en-US" dirty="0"/>
              <a:t> | </a:t>
            </a:r>
            <a:r>
              <a:rPr lang="en-US" dirty="0" err="1"/>
              <a:t>sicilianu</a:t>
            </a:r>
            <a:r>
              <a:rPr lang="en-US" dirty="0"/>
              <a:t> | +/−Permission is granted to copy, distribute and/or modify this document under the terms of the GNU Free Documentation License, Version 1.2 or any later version published by the Free Software Foundation; with no Invariant Sections, no Front-Cover Texts, and no Back-Cover Texts. A copy of the license is included in the section entitled GNU Free Documentation License., CC BY-SA 3.0, https://</a:t>
            </a:r>
            <a:r>
              <a:rPr lang="en-US" dirty="0" err="1"/>
              <a:t>commons.wikimedia.org</a:t>
            </a:r>
            <a:r>
              <a:rPr lang="en-US" dirty="0"/>
              <a:t>/w/</a:t>
            </a:r>
            <a:r>
              <a:rPr lang="en-US" dirty="0" err="1"/>
              <a:t>index.php?curid</a:t>
            </a:r>
            <a:r>
              <a:rPr lang="en-US" dirty="0"/>
              <a:t>=7275830</a:t>
            </a:r>
          </a:p>
          <a:p>
            <a:endParaRPr lang="en-US" dirty="0"/>
          </a:p>
        </p:txBody>
      </p:sp>
      <p:sp>
        <p:nvSpPr>
          <p:cNvPr id="4" name="Slide Number Placeholder 3"/>
          <p:cNvSpPr>
            <a:spLocks noGrp="1"/>
          </p:cNvSpPr>
          <p:nvPr>
            <p:ph type="sldNum" sz="quarter" idx="10"/>
          </p:nvPr>
        </p:nvSpPr>
        <p:spPr/>
        <p:txBody>
          <a:bodyPr/>
          <a:lstStyle/>
          <a:p>
            <a:fld id="{436B6D48-57A4-F649-965D-63F100B727D4}" type="slidenum">
              <a:rPr lang="en-US" smtClean="0"/>
              <a:t>8</a:t>
            </a:fld>
            <a:endParaRPr lang="en-US"/>
          </a:p>
        </p:txBody>
      </p:sp>
    </p:spTree>
    <p:extLst>
      <p:ext uri="{BB962C8B-B14F-4D97-AF65-F5344CB8AC3E}">
        <p14:creationId xmlns:p14="http://schemas.microsoft.com/office/powerpoint/2010/main" val="3804425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Antarctica: By </a:t>
            </a:r>
            <a:r>
              <a:rPr lang="en-US" dirty="0"/>
              <a:t>Heraldry - Own </a:t>
            </a:r>
            <a:r>
              <a:rPr lang="en-US" dirty="0" err="1"/>
              <a:t>work,The</a:t>
            </a:r>
            <a:r>
              <a:rPr lang="en-US" dirty="0"/>
              <a:t> map has been created with the Generic Mapping Tools: http://</a:t>
            </a:r>
            <a:r>
              <a:rPr lang="en-US" dirty="0" err="1"/>
              <a:t>gmt.soest.hawaii.edu</a:t>
            </a:r>
            <a:r>
              <a:rPr lang="en-US" dirty="0"/>
              <a:t>/ using one or more of these public-domain datasets for the relief:ETOPO2 (topography/bathymetry): http://</a:t>
            </a:r>
            <a:r>
              <a:rPr lang="en-US" dirty="0" err="1"/>
              <a:t>www.ngdc.noaa.gov</a:t>
            </a:r>
            <a:r>
              <a:rPr lang="en-US" dirty="0"/>
              <a:t>/</a:t>
            </a:r>
            <a:r>
              <a:rPr lang="en-US" dirty="0" err="1"/>
              <a:t>mgg</a:t>
            </a:r>
            <a:r>
              <a:rPr lang="en-US" dirty="0"/>
              <a:t>/global/</a:t>
            </a:r>
            <a:r>
              <a:rPr lang="en-US" dirty="0" err="1"/>
              <a:t>global.htmlGLOBE</a:t>
            </a:r>
            <a:r>
              <a:rPr lang="en-US" dirty="0"/>
              <a:t> (topography): http://</a:t>
            </a:r>
            <a:r>
              <a:rPr lang="en-US" dirty="0" err="1"/>
              <a:t>www.ngdc.noaa.gov</a:t>
            </a:r>
            <a:r>
              <a:rPr lang="en-US" dirty="0"/>
              <a:t>/</a:t>
            </a:r>
            <a:r>
              <a:rPr lang="en-US" dirty="0" err="1"/>
              <a:t>mgg</a:t>
            </a:r>
            <a:r>
              <a:rPr lang="en-US" dirty="0"/>
              <a:t>/</a:t>
            </a:r>
            <a:r>
              <a:rPr lang="en-US" dirty="0" err="1"/>
              <a:t>topo</a:t>
            </a:r>
            <a:r>
              <a:rPr lang="en-US" dirty="0"/>
              <a:t>/</a:t>
            </a:r>
            <a:r>
              <a:rPr lang="en-US" dirty="0" err="1"/>
              <a:t>gltiles.htmlSRTM</a:t>
            </a:r>
            <a:r>
              <a:rPr lang="en-US" dirty="0"/>
              <a:t> (topography): http://www2.jpl.nasa.gov/</a:t>
            </a:r>
            <a:r>
              <a:rPr lang="en-US" dirty="0" err="1"/>
              <a:t>srtm</a:t>
            </a:r>
            <a:r>
              <a:rPr lang="en-US" dirty="0"/>
              <a:t>/</a:t>
            </a:r>
            <a:r>
              <a:rPr lang="en-US" dirty="0" err="1"/>
              <a:t>বাংলা</a:t>
            </a:r>
            <a:r>
              <a:rPr lang="en-US" dirty="0"/>
              <a:t> | English | </a:t>
            </a:r>
            <a:r>
              <a:rPr lang="en-US" dirty="0" err="1"/>
              <a:t>français</a:t>
            </a:r>
            <a:r>
              <a:rPr lang="en-US" dirty="0"/>
              <a:t> | </a:t>
            </a:r>
            <a:r>
              <a:rPr lang="en-US" dirty="0" err="1"/>
              <a:t>italiano</a:t>
            </a:r>
            <a:r>
              <a:rPr lang="en-US" dirty="0"/>
              <a:t> | 日本語 | </a:t>
            </a:r>
            <a:r>
              <a:rPr lang="en-US" dirty="0" err="1"/>
              <a:t>македонски</a:t>
            </a:r>
            <a:r>
              <a:rPr lang="en-US" dirty="0"/>
              <a:t> | </a:t>
            </a:r>
            <a:r>
              <a:rPr lang="en-US" dirty="0" err="1"/>
              <a:t>sicilianu</a:t>
            </a:r>
            <a:r>
              <a:rPr lang="en-US" dirty="0"/>
              <a:t> | +/−Permission is granted to copy, distribute and/or modify this document under the terms of the GNU Free Documentation License, Version 1.2 or any later version published by the Free Software Foundation; with no Invariant Sections, no Front-Cover Texts, and no Back-Cover Texts. A copy of the license is included in the section entitled GNU Free Documentation License., CC BY-SA 3.0, https://</a:t>
            </a:r>
            <a:r>
              <a:rPr lang="en-US" dirty="0" err="1"/>
              <a:t>commons.wikimedia.org</a:t>
            </a:r>
            <a:r>
              <a:rPr lang="en-US" dirty="0"/>
              <a:t>/w/</a:t>
            </a:r>
            <a:r>
              <a:rPr lang="en-US" dirty="0" err="1"/>
              <a:t>index.php?curid</a:t>
            </a:r>
            <a:r>
              <a:rPr lang="en-US" dirty="0"/>
              <a:t>=7275830</a:t>
            </a:r>
          </a:p>
          <a:p>
            <a:endParaRPr lang="en-US" dirty="0"/>
          </a:p>
        </p:txBody>
      </p:sp>
      <p:sp>
        <p:nvSpPr>
          <p:cNvPr id="4" name="Slide Number Placeholder 3"/>
          <p:cNvSpPr>
            <a:spLocks noGrp="1"/>
          </p:cNvSpPr>
          <p:nvPr>
            <p:ph type="sldNum" sz="quarter" idx="10"/>
          </p:nvPr>
        </p:nvSpPr>
        <p:spPr/>
        <p:txBody>
          <a:bodyPr/>
          <a:lstStyle/>
          <a:p>
            <a:fld id="{436B6D48-57A4-F649-965D-63F100B727D4}" type="slidenum">
              <a:rPr lang="en-US" smtClean="0"/>
              <a:t>9</a:t>
            </a:fld>
            <a:endParaRPr lang="en-US"/>
          </a:p>
        </p:txBody>
      </p:sp>
    </p:spTree>
    <p:extLst>
      <p:ext uri="{BB962C8B-B14F-4D97-AF65-F5344CB8AC3E}">
        <p14:creationId xmlns:p14="http://schemas.microsoft.com/office/powerpoint/2010/main" val="38044256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Antarctica: By </a:t>
            </a:r>
            <a:r>
              <a:rPr lang="en-US" dirty="0"/>
              <a:t>Heraldry - Own </a:t>
            </a:r>
            <a:r>
              <a:rPr lang="en-US" dirty="0" err="1"/>
              <a:t>work,The</a:t>
            </a:r>
            <a:r>
              <a:rPr lang="en-US" dirty="0"/>
              <a:t> map has been created with the Generic Mapping Tools: http://</a:t>
            </a:r>
            <a:r>
              <a:rPr lang="en-US" dirty="0" err="1"/>
              <a:t>gmt.soest.hawaii.edu</a:t>
            </a:r>
            <a:r>
              <a:rPr lang="en-US" dirty="0"/>
              <a:t>/ using one or more of these public-domain datasets for the relief:ETOPO2 (topography/bathymetry): http://</a:t>
            </a:r>
            <a:r>
              <a:rPr lang="en-US" dirty="0" err="1"/>
              <a:t>www.ngdc.noaa.gov</a:t>
            </a:r>
            <a:r>
              <a:rPr lang="en-US" dirty="0"/>
              <a:t>/</a:t>
            </a:r>
            <a:r>
              <a:rPr lang="en-US" dirty="0" err="1"/>
              <a:t>mgg</a:t>
            </a:r>
            <a:r>
              <a:rPr lang="en-US" dirty="0"/>
              <a:t>/global/</a:t>
            </a:r>
            <a:r>
              <a:rPr lang="en-US" dirty="0" err="1"/>
              <a:t>global.htmlGLOBE</a:t>
            </a:r>
            <a:r>
              <a:rPr lang="en-US" dirty="0"/>
              <a:t> (topography): http://</a:t>
            </a:r>
            <a:r>
              <a:rPr lang="en-US" dirty="0" err="1"/>
              <a:t>www.ngdc.noaa.gov</a:t>
            </a:r>
            <a:r>
              <a:rPr lang="en-US" dirty="0"/>
              <a:t>/</a:t>
            </a:r>
            <a:r>
              <a:rPr lang="en-US" dirty="0" err="1"/>
              <a:t>mgg</a:t>
            </a:r>
            <a:r>
              <a:rPr lang="en-US" dirty="0"/>
              <a:t>/</a:t>
            </a:r>
            <a:r>
              <a:rPr lang="en-US" dirty="0" err="1"/>
              <a:t>topo</a:t>
            </a:r>
            <a:r>
              <a:rPr lang="en-US" dirty="0"/>
              <a:t>/</a:t>
            </a:r>
            <a:r>
              <a:rPr lang="en-US" dirty="0" err="1"/>
              <a:t>gltiles.htmlSRTM</a:t>
            </a:r>
            <a:r>
              <a:rPr lang="en-US" dirty="0"/>
              <a:t> (topography): http://www2.jpl.nasa.gov/</a:t>
            </a:r>
            <a:r>
              <a:rPr lang="en-US" dirty="0" err="1"/>
              <a:t>srtm</a:t>
            </a:r>
            <a:r>
              <a:rPr lang="en-US" dirty="0"/>
              <a:t>/</a:t>
            </a:r>
            <a:r>
              <a:rPr lang="en-US" dirty="0" err="1"/>
              <a:t>বাংলা</a:t>
            </a:r>
            <a:r>
              <a:rPr lang="en-US" dirty="0"/>
              <a:t> | English | </a:t>
            </a:r>
            <a:r>
              <a:rPr lang="en-US" dirty="0" err="1"/>
              <a:t>français</a:t>
            </a:r>
            <a:r>
              <a:rPr lang="en-US" dirty="0"/>
              <a:t> | </a:t>
            </a:r>
            <a:r>
              <a:rPr lang="en-US" dirty="0" err="1"/>
              <a:t>italiano</a:t>
            </a:r>
            <a:r>
              <a:rPr lang="en-US" dirty="0"/>
              <a:t> | 日本語 | </a:t>
            </a:r>
            <a:r>
              <a:rPr lang="en-US" dirty="0" err="1"/>
              <a:t>македонски</a:t>
            </a:r>
            <a:r>
              <a:rPr lang="en-US" dirty="0"/>
              <a:t> | </a:t>
            </a:r>
            <a:r>
              <a:rPr lang="en-US" dirty="0" err="1"/>
              <a:t>sicilianu</a:t>
            </a:r>
            <a:r>
              <a:rPr lang="en-US" dirty="0"/>
              <a:t> | +/−Permission is granted to copy, distribute and/or modify this document under the terms of the GNU Free Documentation License, Version 1.2 or any later version published by the Free Software Foundation; with no Invariant Sections, no Front-Cover Texts, and no Back-Cover Texts. A copy of the license is included in the section entitled GNU Free Documentation License., CC BY-SA 3.0, https://</a:t>
            </a:r>
            <a:r>
              <a:rPr lang="en-US" dirty="0" err="1"/>
              <a:t>commons.wikimedia.org</a:t>
            </a:r>
            <a:r>
              <a:rPr lang="en-US" dirty="0"/>
              <a:t>/w/</a:t>
            </a:r>
            <a:r>
              <a:rPr lang="en-US" dirty="0" err="1"/>
              <a:t>index.php?curid</a:t>
            </a:r>
            <a:r>
              <a:rPr lang="en-US" dirty="0"/>
              <a:t>=7275830</a:t>
            </a:r>
          </a:p>
          <a:p>
            <a:endParaRPr lang="en-US" dirty="0"/>
          </a:p>
        </p:txBody>
      </p:sp>
      <p:sp>
        <p:nvSpPr>
          <p:cNvPr id="4" name="Slide Number Placeholder 3"/>
          <p:cNvSpPr>
            <a:spLocks noGrp="1"/>
          </p:cNvSpPr>
          <p:nvPr>
            <p:ph type="sldNum" sz="quarter" idx="10"/>
          </p:nvPr>
        </p:nvSpPr>
        <p:spPr/>
        <p:txBody>
          <a:bodyPr/>
          <a:lstStyle/>
          <a:p>
            <a:fld id="{436B6D48-57A4-F649-965D-63F100B727D4}" type="slidenum">
              <a:rPr lang="en-US" smtClean="0"/>
              <a:t>11</a:t>
            </a:fld>
            <a:endParaRPr lang="en-US"/>
          </a:p>
        </p:txBody>
      </p:sp>
    </p:spTree>
    <p:extLst>
      <p:ext uri="{BB962C8B-B14F-4D97-AF65-F5344CB8AC3E}">
        <p14:creationId xmlns:p14="http://schemas.microsoft.com/office/powerpoint/2010/main" val="38044256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pitchFamily="2" charset="0"/>
                <a:ea typeface="MS Mincho" panose="02020609040205080304" pitchFamily="49" charset="-128"/>
                <a:cs typeface="Arial" panose="020B0604020202020204" pitchFamily="34" charset="0"/>
              </a:rPr>
              <a:t>National Geographic video link: </a:t>
            </a:r>
            <a:r>
              <a:rPr lang="en-US" dirty="0">
                <a:hlinkClick r:id="rId3"/>
              </a:rPr>
              <a:t>https://video.nationalgeographic.com/video/magazine/0000015c-d022-d1cb-a7fd-d4ffc11f0000</a:t>
            </a:r>
            <a:endParaRPr lang="en-US" sz="1200" dirty="0">
              <a:latin typeface="Times" pitchFamily="2" charset="0"/>
              <a:ea typeface="MS Mincho" panose="02020609040205080304" pitchFamily="49" charset="-128"/>
              <a:cs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Times" pitchFamily="2" charset="0"/>
                <a:ea typeface="MS Mincho" panose="02020609040205080304" pitchFamily="49" charset="-128"/>
                <a:cs typeface="Arial" panose="020B0604020202020204" pitchFamily="34" charset="0"/>
              </a:rPr>
              <a:t>Scientific American article: https://</a:t>
            </a:r>
            <a:r>
              <a:rPr lang="en-US" sz="1200" dirty="0" err="1">
                <a:latin typeface="Times" pitchFamily="2" charset="0"/>
                <a:ea typeface="MS Mincho" panose="02020609040205080304" pitchFamily="49" charset="-128"/>
                <a:cs typeface="Arial" panose="020B0604020202020204" pitchFamily="34" charset="0"/>
              </a:rPr>
              <a:t>www.scientificamerican.com</a:t>
            </a:r>
            <a:r>
              <a:rPr lang="en-US" sz="1200" dirty="0">
                <a:latin typeface="Times" pitchFamily="2" charset="0"/>
                <a:ea typeface="MS Mincho" panose="02020609040205080304" pitchFamily="49" charset="-128"/>
                <a:cs typeface="Arial" panose="020B0604020202020204" pitchFamily="34" charset="0"/>
              </a:rPr>
              <a:t>/article/how-is-worldwide-sea-level-rise-driven-by-melting-arctic-ice/</a:t>
            </a:r>
            <a:endParaRPr lang="en-US" dirty="0">
              <a:latin typeface="Cambria" panose="02040503050406030204" pitchFamily="18" charset="0"/>
              <a:ea typeface="MS Mincho" panose="02020609040205080304" pitchFamily="49" charset="-128"/>
              <a:cs typeface="Arial" panose="020B0604020202020204" pitchFamily="34" charset="0"/>
            </a:endParaRPr>
          </a:p>
          <a:p>
            <a:endParaRPr lang="en-US" dirty="0"/>
          </a:p>
        </p:txBody>
      </p:sp>
      <p:sp>
        <p:nvSpPr>
          <p:cNvPr id="4" name="Slide Number Placeholder 3"/>
          <p:cNvSpPr>
            <a:spLocks noGrp="1"/>
          </p:cNvSpPr>
          <p:nvPr>
            <p:ph type="sldNum" sz="quarter" idx="5"/>
          </p:nvPr>
        </p:nvSpPr>
        <p:spPr/>
        <p:txBody>
          <a:bodyPr/>
          <a:lstStyle/>
          <a:p>
            <a:fld id="{436B6D48-57A4-F649-965D-63F100B727D4}" type="slidenum">
              <a:rPr lang="en-US" smtClean="0"/>
              <a:t>17</a:t>
            </a:fld>
            <a:endParaRPr lang="en-US"/>
          </a:p>
        </p:txBody>
      </p:sp>
    </p:spTree>
    <p:extLst>
      <p:ext uri="{BB962C8B-B14F-4D97-AF65-F5344CB8AC3E}">
        <p14:creationId xmlns:p14="http://schemas.microsoft.com/office/powerpoint/2010/main" val="12704436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4980187-A623-4A43-912B-012C94E19E3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ABED5453-2395-2E47-B07B-118FA34166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CF9F59D5-B599-9742-8EB0-8F9FC8401672}"/>
              </a:ext>
            </a:extLst>
          </p:cNvPr>
          <p:cNvSpPr>
            <a:spLocks noGrp="1"/>
          </p:cNvSpPr>
          <p:nvPr>
            <p:ph type="dt" sz="half" idx="10"/>
          </p:nvPr>
        </p:nvSpPr>
        <p:spPr/>
        <p:txBody>
          <a:bodyPr/>
          <a:lstStyle/>
          <a:p>
            <a:fld id="{FD490B25-FA1B-6E4B-9FA7-C1B39702CA30}" type="datetime1">
              <a:rPr lang="en-US" smtClean="0"/>
              <a:t>3/30/20</a:t>
            </a:fld>
            <a:endParaRPr lang="en-US"/>
          </a:p>
        </p:txBody>
      </p:sp>
      <p:sp>
        <p:nvSpPr>
          <p:cNvPr id="5" name="Footer Placeholder 4">
            <a:extLst>
              <a:ext uri="{FF2B5EF4-FFF2-40B4-BE49-F238E27FC236}">
                <a16:creationId xmlns="" xmlns:a16="http://schemas.microsoft.com/office/drawing/2014/main" id="{D70554D0-AE96-8F4E-A9EF-1CC1051319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773D47B5-8C24-3B43-BAEB-0CD4982695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425220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BCFD3A9-F63C-794A-B3B9-896E6D45A0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D3D41FF5-EE31-3743-895F-E84D938D762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3DC8B85F-F6C6-E644-A5C2-17266C8C9CF1}"/>
              </a:ext>
            </a:extLst>
          </p:cNvPr>
          <p:cNvSpPr>
            <a:spLocks noGrp="1"/>
          </p:cNvSpPr>
          <p:nvPr>
            <p:ph type="dt" sz="half" idx="10"/>
          </p:nvPr>
        </p:nvSpPr>
        <p:spPr/>
        <p:txBody>
          <a:bodyPr/>
          <a:lstStyle/>
          <a:p>
            <a:fld id="{B6838875-99DC-774C-B40F-C0C12D684ECC}" type="datetime1">
              <a:rPr lang="en-US" smtClean="0"/>
              <a:t>3/30/20</a:t>
            </a:fld>
            <a:endParaRPr lang="en-US"/>
          </a:p>
        </p:txBody>
      </p:sp>
      <p:sp>
        <p:nvSpPr>
          <p:cNvPr id="5" name="Footer Placeholder 4">
            <a:extLst>
              <a:ext uri="{FF2B5EF4-FFF2-40B4-BE49-F238E27FC236}">
                <a16:creationId xmlns="" xmlns:a16="http://schemas.microsoft.com/office/drawing/2014/main" id="{9BB68665-9629-0C4A-A3C2-8981203017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A3A3125D-B571-0A4E-878B-ADBEAC3A619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22619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77C86B46-DD0A-1D42-8AFF-81F02A2D7B8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C8FD8A99-3D2C-764D-9078-EE3F2EE38C9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5981504-FA18-E34D-A553-4514D00AC566}"/>
              </a:ext>
            </a:extLst>
          </p:cNvPr>
          <p:cNvSpPr>
            <a:spLocks noGrp="1"/>
          </p:cNvSpPr>
          <p:nvPr>
            <p:ph type="dt" sz="half" idx="10"/>
          </p:nvPr>
        </p:nvSpPr>
        <p:spPr/>
        <p:txBody>
          <a:bodyPr/>
          <a:lstStyle/>
          <a:p>
            <a:fld id="{A0E9E844-B039-7147-9506-1B49395E7F98}" type="datetime1">
              <a:rPr lang="en-US" smtClean="0"/>
              <a:t>3/30/20</a:t>
            </a:fld>
            <a:endParaRPr lang="en-US"/>
          </a:p>
        </p:txBody>
      </p:sp>
      <p:sp>
        <p:nvSpPr>
          <p:cNvPr id="5" name="Footer Placeholder 4">
            <a:extLst>
              <a:ext uri="{FF2B5EF4-FFF2-40B4-BE49-F238E27FC236}">
                <a16:creationId xmlns="" xmlns:a16="http://schemas.microsoft.com/office/drawing/2014/main" id="{CB9B4E67-DDBA-C342-A36A-5A4845A7B9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E929724-6EFD-ED49-AA62-1D98AB2BCC10}"/>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376338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238E974-B0FB-0745-A646-330A979956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4C8F70B5-5A81-3840-9FE0-B8D92E4E3C6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B437843F-6B2D-5549-A690-641BA1576262}"/>
              </a:ext>
            </a:extLst>
          </p:cNvPr>
          <p:cNvSpPr>
            <a:spLocks noGrp="1"/>
          </p:cNvSpPr>
          <p:nvPr>
            <p:ph type="dt" sz="half" idx="10"/>
          </p:nvPr>
        </p:nvSpPr>
        <p:spPr/>
        <p:txBody>
          <a:bodyPr/>
          <a:lstStyle/>
          <a:p>
            <a:fld id="{CD680C86-E76D-0F4B-B2F3-293725DEF80B}" type="datetime1">
              <a:rPr lang="en-US" smtClean="0"/>
              <a:t>3/30/20</a:t>
            </a:fld>
            <a:endParaRPr lang="en-US"/>
          </a:p>
        </p:txBody>
      </p:sp>
      <p:sp>
        <p:nvSpPr>
          <p:cNvPr id="5" name="Footer Placeholder 4">
            <a:extLst>
              <a:ext uri="{FF2B5EF4-FFF2-40B4-BE49-F238E27FC236}">
                <a16:creationId xmlns="" xmlns:a16="http://schemas.microsoft.com/office/drawing/2014/main" id="{8792016B-3272-4145-9186-94CBF682C8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3A6480D6-C2AF-354A-99DD-E6477B75C2CD}"/>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8568910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1FCA398-11DF-9D41-B687-0BF8C4510E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F65EB9F9-2BED-FC43-AF8B-2543118722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7F91986C-1350-F94B-B666-1F6F5B93041C}"/>
              </a:ext>
            </a:extLst>
          </p:cNvPr>
          <p:cNvSpPr>
            <a:spLocks noGrp="1"/>
          </p:cNvSpPr>
          <p:nvPr>
            <p:ph type="dt" sz="half" idx="10"/>
          </p:nvPr>
        </p:nvSpPr>
        <p:spPr/>
        <p:txBody>
          <a:bodyPr/>
          <a:lstStyle/>
          <a:p>
            <a:fld id="{62431E7A-12DE-884D-9C03-FDE2ACAD3EA7}" type="datetime1">
              <a:rPr lang="en-US" smtClean="0"/>
              <a:t>3/30/20</a:t>
            </a:fld>
            <a:endParaRPr lang="en-US"/>
          </a:p>
        </p:txBody>
      </p:sp>
      <p:sp>
        <p:nvSpPr>
          <p:cNvPr id="5" name="Footer Placeholder 4">
            <a:extLst>
              <a:ext uri="{FF2B5EF4-FFF2-40B4-BE49-F238E27FC236}">
                <a16:creationId xmlns="" xmlns:a16="http://schemas.microsoft.com/office/drawing/2014/main" id="{19512A09-F508-BD46-AEA5-4A90903F49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FB684B64-A598-864F-A229-7909C98EC4A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23160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4FF661B-EB3E-C84F-8631-6EDCB140FB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BE3EE45A-1193-5F41-954A-F7762AFB7AA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4A41B9A6-9F34-7B46-9441-6E9BB7F77AEF}"/>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B577ACC5-7795-874F-94AF-4D60C8417B2A}"/>
              </a:ext>
            </a:extLst>
          </p:cNvPr>
          <p:cNvSpPr>
            <a:spLocks noGrp="1"/>
          </p:cNvSpPr>
          <p:nvPr>
            <p:ph type="dt" sz="half" idx="10"/>
          </p:nvPr>
        </p:nvSpPr>
        <p:spPr/>
        <p:txBody>
          <a:bodyPr/>
          <a:lstStyle/>
          <a:p>
            <a:fld id="{84A26352-18EF-2141-8A59-B1E5725C3C66}" type="datetime1">
              <a:rPr lang="en-US" smtClean="0"/>
              <a:t>3/30/20</a:t>
            </a:fld>
            <a:endParaRPr lang="en-US"/>
          </a:p>
        </p:txBody>
      </p:sp>
      <p:sp>
        <p:nvSpPr>
          <p:cNvPr id="6" name="Footer Placeholder 5">
            <a:extLst>
              <a:ext uri="{FF2B5EF4-FFF2-40B4-BE49-F238E27FC236}">
                <a16:creationId xmlns="" xmlns:a16="http://schemas.microsoft.com/office/drawing/2014/main" id="{7DBCC334-619C-604E-8E8B-844CEC8307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404EC2E5-DC3F-304B-903C-D92F3E3FA3DA}"/>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340152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24DD75D-4533-9D48-A4A6-9E1EC3E7A0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0EAC576E-3C88-5A45-8A7F-14887ED6A3B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888E3004-A7DE-7E40-B32F-919B7706F35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BCD629DB-3E97-1D42-BF64-DA62758118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5895FF27-8C74-5241-87B0-0378AD1C914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DAE3D2CF-ACBF-3A41-9645-B256884E58F7}"/>
              </a:ext>
            </a:extLst>
          </p:cNvPr>
          <p:cNvSpPr>
            <a:spLocks noGrp="1"/>
          </p:cNvSpPr>
          <p:nvPr>
            <p:ph type="dt" sz="half" idx="10"/>
          </p:nvPr>
        </p:nvSpPr>
        <p:spPr/>
        <p:txBody>
          <a:bodyPr/>
          <a:lstStyle/>
          <a:p>
            <a:fld id="{16CC891A-153B-0B4E-AD41-F50EA04986D2}" type="datetime1">
              <a:rPr lang="en-US" smtClean="0"/>
              <a:t>3/30/20</a:t>
            </a:fld>
            <a:endParaRPr lang="en-US"/>
          </a:p>
        </p:txBody>
      </p:sp>
      <p:sp>
        <p:nvSpPr>
          <p:cNvPr id="8" name="Footer Placeholder 7">
            <a:extLst>
              <a:ext uri="{FF2B5EF4-FFF2-40B4-BE49-F238E27FC236}">
                <a16:creationId xmlns="" xmlns:a16="http://schemas.microsoft.com/office/drawing/2014/main" id="{F15B547E-BA3A-BE4C-A48F-6923789CD1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F7CBB6F0-A899-4341-81CF-B22AC4F34695}"/>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3507889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DC42602-FC73-7C42-8024-C5198FBE97D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ECFEE393-BF24-1C4B-84F6-ED6D6AA597F8}"/>
              </a:ext>
            </a:extLst>
          </p:cNvPr>
          <p:cNvSpPr>
            <a:spLocks noGrp="1"/>
          </p:cNvSpPr>
          <p:nvPr>
            <p:ph type="dt" sz="half" idx="10"/>
          </p:nvPr>
        </p:nvSpPr>
        <p:spPr/>
        <p:txBody>
          <a:bodyPr/>
          <a:lstStyle/>
          <a:p>
            <a:fld id="{50C6C431-6471-8D4E-AF10-D481C5DD33A1}" type="datetime1">
              <a:rPr lang="en-US" smtClean="0"/>
              <a:t>3/30/20</a:t>
            </a:fld>
            <a:endParaRPr lang="en-US"/>
          </a:p>
        </p:txBody>
      </p:sp>
      <p:sp>
        <p:nvSpPr>
          <p:cNvPr id="4" name="Footer Placeholder 3">
            <a:extLst>
              <a:ext uri="{FF2B5EF4-FFF2-40B4-BE49-F238E27FC236}">
                <a16:creationId xmlns="" xmlns:a16="http://schemas.microsoft.com/office/drawing/2014/main" id="{590E7C6F-E84B-5943-8493-52F7E9E0E1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54E9F5E5-715E-FB46-BF83-BD6E2A54DE57}"/>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5937816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BA516FC9-F7A1-0046-9E21-E439FCA19BBB}"/>
              </a:ext>
            </a:extLst>
          </p:cNvPr>
          <p:cNvSpPr>
            <a:spLocks noGrp="1"/>
          </p:cNvSpPr>
          <p:nvPr>
            <p:ph type="dt" sz="half" idx="10"/>
          </p:nvPr>
        </p:nvSpPr>
        <p:spPr/>
        <p:txBody>
          <a:bodyPr/>
          <a:lstStyle/>
          <a:p>
            <a:fld id="{B1335676-74A3-5149-8D8C-049A7B801CDA}" type="datetime1">
              <a:rPr lang="en-US" smtClean="0"/>
              <a:t>3/30/20</a:t>
            </a:fld>
            <a:endParaRPr lang="en-US"/>
          </a:p>
        </p:txBody>
      </p:sp>
      <p:sp>
        <p:nvSpPr>
          <p:cNvPr id="3" name="Footer Placeholder 2">
            <a:extLst>
              <a:ext uri="{FF2B5EF4-FFF2-40B4-BE49-F238E27FC236}">
                <a16:creationId xmlns="" xmlns:a16="http://schemas.microsoft.com/office/drawing/2014/main" id="{7CEFAF90-11D0-6D4B-B78B-730F89EFC59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27532038-ED13-9746-877C-B1794172C383}"/>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11033375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1D54267-9827-8E44-BC18-CE3BEFEC5C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F180E909-83B6-1F4A-A968-466284C366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68DF9724-2989-AE43-9405-668CF5C9DD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D1C9493F-ED90-6F48-B933-529FA882652F}"/>
              </a:ext>
            </a:extLst>
          </p:cNvPr>
          <p:cNvSpPr>
            <a:spLocks noGrp="1"/>
          </p:cNvSpPr>
          <p:nvPr>
            <p:ph type="dt" sz="half" idx="10"/>
          </p:nvPr>
        </p:nvSpPr>
        <p:spPr/>
        <p:txBody>
          <a:bodyPr/>
          <a:lstStyle/>
          <a:p>
            <a:fld id="{28B9F90E-53A2-0141-949D-37B66800D4EC}" type="datetime1">
              <a:rPr lang="en-US" smtClean="0"/>
              <a:t>3/30/20</a:t>
            </a:fld>
            <a:endParaRPr lang="en-US"/>
          </a:p>
        </p:txBody>
      </p:sp>
      <p:sp>
        <p:nvSpPr>
          <p:cNvPr id="6" name="Footer Placeholder 5">
            <a:extLst>
              <a:ext uri="{FF2B5EF4-FFF2-40B4-BE49-F238E27FC236}">
                <a16:creationId xmlns="" xmlns:a16="http://schemas.microsoft.com/office/drawing/2014/main" id="{11C7C6F9-E9E2-EC4A-B01B-19D9A7A0BE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8CC4C30D-E5A5-DA42-8A2E-39BB15C4BA26}"/>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4045900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2F6C44D-462B-DE4C-8EE9-7352AE0A3A4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F897818D-DF65-C74E-9C3E-4D518B747C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4B0D44E6-2761-4D42-B058-2407FB6963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72955403-CAC8-4D41-BD05-65AF925041C9}"/>
              </a:ext>
            </a:extLst>
          </p:cNvPr>
          <p:cNvSpPr>
            <a:spLocks noGrp="1"/>
          </p:cNvSpPr>
          <p:nvPr>
            <p:ph type="dt" sz="half" idx="10"/>
          </p:nvPr>
        </p:nvSpPr>
        <p:spPr/>
        <p:txBody>
          <a:bodyPr/>
          <a:lstStyle/>
          <a:p>
            <a:fld id="{4E0C9ABF-4420-4142-966D-AD36F4764C47}" type="datetime1">
              <a:rPr lang="en-US" smtClean="0"/>
              <a:t>3/30/20</a:t>
            </a:fld>
            <a:endParaRPr lang="en-US"/>
          </a:p>
        </p:txBody>
      </p:sp>
      <p:sp>
        <p:nvSpPr>
          <p:cNvPr id="6" name="Footer Placeholder 5">
            <a:extLst>
              <a:ext uri="{FF2B5EF4-FFF2-40B4-BE49-F238E27FC236}">
                <a16:creationId xmlns="" xmlns:a16="http://schemas.microsoft.com/office/drawing/2014/main" id="{9F745916-3253-BE41-B73A-91A6276C40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90F840B0-30DA-664E-948E-7430F34CC961}"/>
              </a:ext>
            </a:extLst>
          </p:cNvPr>
          <p:cNvSpPr>
            <a:spLocks noGrp="1"/>
          </p:cNvSpPr>
          <p:nvPr>
            <p:ph type="sldNum" sz="quarter" idx="12"/>
          </p:nvPr>
        </p:nvSpPr>
        <p:spPr/>
        <p:txBody>
          <a:bodyPr/>
          <a:lstStyle/>
          <a:p>
            <a:fld id="{28DE8CCF-C11A-0949-8C31-4D223438836F}" type="slidenum">
              <a:rPr lang="en-US" smtClean="0"/>
              <a:t>‹#›</a:t>
            </a:fld>
            <a:endParaRPr lang="en-US"/>
          </a:p>
        </p:txBody>
      </p:sp>
    </p:spTree>
    <p:extLst>
      <p:ext uri="{BB962C8B-B14F-4D97-AF65-F5344CB8AC3E}">
        <p14:creationId xmlns:p14="http://schemas.microsoft.com/office/powerpoint/2010/main" val="255327274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42520634-FE62-274B-AB49-835D03D009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8B6C7C3A-E57C-CF4A-A111-F30856DD41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83644F7-255A-194E-BC27-CFA938E680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1DA5AB-2564-384C-83D3-CC9A82D8D3C4}" type="datetime1">
              <a:rPr lang="en-US" smtClean="0"/>
              <a:t>3/30/20</a:t>
            </a:fld>
            <a:endParaRPr lang="en-US"/>
          </a:p>
        </p:txBody>
      </p:sp>
      <p:sp>
        <p:nvSpPr>
          <p:cNvPr id="5" name="Footer Placeholder 4">
            <a:extLst>
              <a:ext uri="{FF2B5EF4-FFF2-40B4-BE49-F238E27FC236}">
                <a16:creationId xmlns="" xmlns:a16="http://schemas.microsoft.com/office/drawing/2014/main" id="{B7ED248D-8D01-C84B-A176-92D13951CB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1E5CCE54-48DF-8B43-AECC-F1FA2B6A4D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DE8CCF-C11A-0949-8C31-4D223438836F}" type="slidenum">
              <a:rPr lang="en-US" smtClean="0"/>
              <a:t>‹#›</a:t>
            </a:fld>
            <a:endParaRPr lang="en-US"/>
          </a:p>
        </p:txBody>
      </p:sp>
    </p:spTree>
    <p:extLst>
      <p:ext uri="{BB962C8B-B14F-4D97-AF65-F5344CB8AC3E}">
        <p14:creationId xmlns:p14="http://schemas.microsoft.com/office/powerpoint/2010/main" val="2456660551"/>
      </p:ext>
    </p:extLst>
  </p:cSld>
  <p:clrMap bg1="lt1" tx1="dk1" bg2="lt2" tx2="dk2" accent1="accent1" accent2="accent2" accent3="accent3" accent4="accent4" accent5="accent5" accent6="accent6" hlink="hlink" folHlink="folHlink"/>
  <p:sldLayoutIdLst>
    <p:sldLayoutId id="2147484016" r:id="rId1"/>
    <p:sldLayoutId id="2147484017" r:id="rId2"/>
    <p:sldLayoutId id="2147484018" r:id="rId3"/>
    <p:sldLayoutId id="2147484019" r:id="rId4"/>
    <p:sldLayoutId id="2147484020" r:id="rId5"/>
    <p:sldLayoutId id="2147484021" r:id="rId6"/>
    <p:sldLayoutId id="2147484022" r:id="rId7"/>
    <p:sldLayoutId id="2147484023" r:id="rId8"/>
    <p:sldLayoutId id="2147484024" r:id="rId9"/>
    <p:sldLayoutId id="2147484025" r:id="rId10"/>
    <p:sldLayoutId id="2147484026"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theguardian.com/world/video/2017/jul/12/vast-iceberg-splits-from-antarctic-ice-shelf-video-explainer" TargetMode="External"/><Relationship Id="rId3" Type="http://schemas.openxmlformats.org/officeDocument/2006/relationships/hyperlink" Target="https://video.nationalgeographic.com/video/magazine/0000015c-d022-d1cb-a7fd-d4ffc11f0000"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scientificamerican.com/article/how-is-worldwide-sea-level-rise-driven-by-melting-arctic-ice/" TargetMode="External"/><Relationship Id="rId4" Type="http://schemas.openxmlformats.org/officeDocument/2006/relationships/image" Target="../media/image10.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Picture 8" descr="lossy-page1-1920px-AA_bedrock_surface.4960.tif.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 xmlns:a16="http://schemas.microsoft.com/office/drawing/2014/main" id="{F5A66E59-C0B4-0542-8CEE-702EFE2366E5}"/>
              </a:ext>
            </a:extLst>
          </p:cNvPr>
          <p:cNvSpPr txBox="1"/>
          <p:nvPr/>
        </p:nvSpPr>
        <p:spPr>
          <a:xfrm>
            <a:off x="1198627" y="6384917"/>
            <a:ext cx="7836226" cy="338554"/>
          </a:xfrm>
          <a:prstGeom prst="rect">
            <a:avLst/>
          </a:prstGeom>
          <a:noFill/>
        </p:spPr>
        <p:txBody>
          <a:bodyPr wrap="square" rtlCol="0">
            <a:spAutoFit/>
          </a:bodyPr>
          <a:lstStyle/>
          <a:p>
            <a:r>
              <a:rPr lang="en-US" sz="1600" dirty="0">
                <a:solidFill>
                  <a:schemeClr val="bg1"/>
                </a:solidFill>
              </a:rPr>
              <a:t>B</a:t>
            </a:r>
            <a:r>
              <a:rPr lang="en-US" sz="1600" dirty="0" smtClean="0">
                <a:solidFill>
                  <a:schemeClr val="bg1"/>
                </a:solidFill>
              </a:rPr>
              <a:t>y Lea </a:t>
            </a:r>
            <a:r>
              <a:rPr lang="en-US" sz="1600" dirty="0" err="1" smtClean="0">
                <a:solidFill>
                  <a:schemeClr val="bg1"/>
                </a:solidFill>
              </a:rPr>
              <a:t>Fortmann</a:t>
            </a:r>
            <a:r>
              <a:rPr lang="en-US" sz="1600" dirty="0">
                <a:solidFill>
                  <a:schemeClr val="bg1"/>
                </a:solidFill>
              </a:rPr>
              <a:t> </a:t>
            </a:r>
            <a:r>
              <a:rPr lang="en-US" sz="1600" dirty="0" smtClean="0">
                <a:solidFill>
                  <a:schemeClr val="bg1"/>
                </a:solidFill>
              </a:rPr>
              <a:t>and Penny Rowe with funding from the National Science Foundation.</a:t>
            </a:r>
            <a:endParaRPr lang="en-US" sz="1600" dirty="0">
              <a:solidFill>
                <a:schemeClr val="bg1"/>
              </a:solidFill>
            </a:endParaRPr>
          </a:p>
        </p:txBody>
      </p:sp>
      <p:sp>
        <p:nvSpPr>
          <p:cNvPr id="2" name="Title 1">
            <a:extLst>
              <a:ext uri="{FF2B5EF4-FFF2-40B4-BE49-F238E27FC236}">
                <a16:creationId xmlns="" xmlns:a16="http://schemas.microsoft.com/office/drawing/2014/main" id="{A967FE6D-44A8-004F-867C-8EE4AFED247C}"/>
              </a:ext>
            </a:extLst>
          </p:cNvPr>
          <p:cNvSpPr>
            <a:spLocks noGrp="1"/>
          </p:cNvSpPr>
          <p:nvPr>
            <p:ph type="ctrTitle"/>
          </p:nvPr>
        </p:nvSpPr>
        <p:spPr>
          <a:xfrm>
            <a:off x="2467986" y="2147953"/>
            <a:ext cx="7082833" cy="1635728"/>
          </a:xfrm>
        </p:spPr>
        <p:txBody>
          <a:bodyPr>
            <a:normAutofit/>
          </a:bodyPr>
          <a:lstStyle/>
          <a:p>
            <a:r>
              <a:rPr lang="en-US" sz="5300" b="1" dirty="0" smtClean="0">
                <a:solidFill>
                  <a:srgbClr val="CE0C07"/>
                </a:solidFill>
              </a:rPr>
              <a:t>Polar Ice melt </a:t>
            </a:r>
            <a:br>
              <a:rPr lang="en-US" sz="5300" b="1" dirty="0" smtClean="0">
                <a:solidFill>
                  <a:srgbClr val="CE0C07"/>
                </a:solidFill>
              </a:rPr>
            </a:br>
            <a:r>
              <a:rPr lang="en-US" sz="5300" b="1" dirty="0" smtClean="0">
                <a:solidFill>
                  <a:srgbClr val="CE0C07"/>
                </a:solidFill>
              </a:rPr>
              <a:t>and Sea </a:t>
            </a:r>
            <a:r>
              <a:rPr lang="en-US" sz="5300" b="1" dirty="0">
                <a:solidFill>
                  <a:srgbClr val="CE0C07"/>
                </a:solidFill>
              </a:rPr>
              <a:t>Level </a:t>
            </a:r>
            <a:r>
              <a:rPr lang="en-US" sz="5300" b="1" dirty="0" smtClean="0">
                <a:solidFill>
                  <a:srgbClr val="CE0C07"/>
                </a:solidFill>
              </a:rPr>
              <a:t>Rise</a:t>
            </a:r>
            <a:endParaRPr lang="en-US" dirty="0">
              <a:solidFill>
                <a:srgbClr val="CE0C07"/>
              </a:solidFill>
            </a:endParaRPr>
          </a:p>
        </p:txBody>
      </p:sp>
      <p:sp>
        <p:nvSpPr>
          <p:cNvPr id="10" name="TextBox 9"/>
          <p:cNvSpPr txBox="1"/>
          <p:nvPr/>
        </p:nvSpPr>
        <p:spPr>
          <a:xfrm>
            <a:off x="9176360" y="5366328"/>
            <a:ext cx="2897359" cy="830997"/>
          </a:xfrm>
          <a:prstGeom prst="rect">
            <a:avLst/>
          </a:prstGeom>
          <a:noFill/>
        </p:spPr>
        <p:txBody>
          <a:bodyPr wrap="square" rtlCol="0">
            <a:spAutoFit/>
          </a:bodyPr>
          <a:lstStyle/>
          <a:p>
            <a:r>
              <a:rPr lang="en-US" sz="1600" dirty="0" smtClean="0">
                <a:solidFill>
                  <a:srgbClr val="FFFFFF"/>
                </a:solidFill>
              </a:rPr>
              <a:t>Antarctic Ice Sheet (Visualization from </a:t>
            </a:r>
            <a:r>
              <a:rPr lang="en-US" sz="1600" dirty="0">
                <a:solidFill>
                  <a:srgbClr val="FFFFFF"/>
                </a:solidFill>
              </a:rPr>
              <a:t>NASA's mission </a:t>
            </a:r>
            <a:r>
              <a:rPr lang="en-US" sz="1600" dirty="0">
                <a:solidFill>
                  <a:schemeClr val="bg1"/>
                </a:solidFill>
              </a:rPr>
              <a:t>Operation IceBridge </a:t>
            </a:r>
            <a:r>
              <a:rPr lang="en-US" sz="1600" dirty="0">
                <a:solidFill>
                  <a:srgbClr val="FFFFFF"/>
                </a:solidFill>
              </a:rPr>
              <a:t>dataset </a:t>
            </a:r>
            <a:r>
              <a:rPr lang="en-US" sz="1600" dirty="0" smtClean="0">
                <a:solidFill>
                  <a:srgbClr val="FFFFFF"/>
                </a:solidFill>
              </a:rPr>
              <a:t>BEDMAP2)</a:t>
            </a:r>
            <a:endParaRPr lang="en-US" sz="1600" dirty="0">
              <a:solidFill>
                <a:srgbClr val="FFFFFF"/>
              </a:solidFill>
            </a:endParaRPr>
          </a:p>
        </p:txBody>
      </p:sp>
      <p:pic>
        <p:nvPicPr>
          <p:cNvPr id="12" name="Picture 11" descr="nsf.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210" y="5710616"/>
            <a:ext cx="973417" cy="973417"/>
          </a:xfrm>
          <a:prstGeom prst="rect">
            <a:avLst/>
          </a:prstGeom>
        </p:spPr>
      </p:pic>
    </p:spTree>
    <p:extLst>
      <p:ext uri="{BB962C8B-B14F-4D97-AF65-F5344CB8AC3E}">
        <p14:creationId xmlns:p14="http://schemas.microsoft.com/office/powerpoint/2010/main" val="2398782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Introduction: Greenland Melt</a:t>
            </a:r>
            <a:endParaRPr lang="en-US" b="1" dirty="0">
              <a:solidFill>
                <a:schemeClr val="bg1"/>
              </a:solidFill>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10</a:t>
            </a:fld>
            <a:endParaRPr lang="en-US" dirty="0"/>
          </a:p>
        </p:txBody>
      </p:sp>
      <p:pic>
        <p:nvPicPr>
          <p:cNvPr id="5" name="Picture 4" descr="021119_CG_greenland-crater_feat.jpg"/>
          <p:cNvPicPr>
            <a:picLocks noChangeAspect="1"/>
          </p:cNvPicPr>
          <p:nvPr/>
        </p:nvPicPr>
        <p:blipFill rotWithShape="1">
          <a:blip r:embed="rId2">
            <a:extLst>
              <a:ext uri="{28A0092B-C50C-407E-A947-70E740481C1C}">
                <a14:useLocalDpi xmlns:a14="http://schemas.microsoft.com/office/drawing/2010/main" val="0"/>
              </a:ext>
            </a:extLst>
          </a:blip>
          <a:srcRect r="12604"/>
          <a:stretch/>
        </p:blipFill>
        <p:spPr>
          <a:xfrm>
            <a:off x="288652" y="1226571"/>
            <a:ext cx="6908351" cy="4228079"/>
          </a:xfrm>
          <a:prstGeom prst="rect">
            <a:avLst/>
          </a:prstGeom>
        </p:spPr>
      </p:pic>
      <p:sp>
        <p:nvSpPr>
          <p:cNvPr id="6" name="TextBox 5"/>
          <p:cNvSpPr txBox="1"/>
          <p:nvPr/>
        </p:nvSpPr>
        <p:spPr>
          <a:xfrm>
            <a:off x="288651" y="5655330"/>
            <a:ext cx="6908351" cy="369332"/>
          </a:xfrm>
          <a:prstGeom prst="rect">
            <a:avLst/>
          </a:prstGeom>
          <a:noFill/>
        </p:spPr>
        <p:txBody>
          <a:bodyPr wrap="square" rtlCol="0">
            <a:spAutoFit/>
          </a:bodyPr>
          <a:lstStyle/>
          <a:p>
            <a:r>
              <a:rPr lang="en-US" dirty="0" smtClean="0"/>
              <a:t>Greenland Ice Sheet (Image from NASA’s scientific visualization studio)</a:t>
            </a:r>
            <a:endParaRPr lang="en-US" dirty="0"/>
          </a:p>
        </p:txBody>
      </p:sp>
      <p:sp>
        <p:nvSpPr>
          <p:cNvPr id="7" name="TextBox 6"/>
          <p:cNvSpPr txBox="1"/>
          <p:nvPr/>
        </p:nvSpPr>
        <p:spPr>
          <a:xfrm>
            <a:off x="7519421" y="1157538"/>
            <a:ext cx="4490577" cy="5632312"/>
          </a:xfrm>
          <a:prstGeom prst="rect">
            <a:avLst/>
          </a:prstGeom>
          <a:noFill/>
        </p:spPr>
        <p:txBody>
          <a:bodyPr wrap="square" rtlCol="0">
            <a:spAutoFit/>
          </a:bodyPr>
          <a:lstStyle/>
          <a:p>
            <a:pPr marL="571500" indent="-571500">
              <a:buFont typeface="Arial"/>
              <a:buChar char="•"/>
            </a:pPr>
            <a:r>
              <a:rPr lang="en-US" sz="3600" dirty="0" smtClean="0"/>
              <a:t>The Greenland ice sheet is melting.</a:t>
            </a:r>
          </a:p>
          <a:p>
            <a:pPr marL="571500" indent="-571500">
              <a:buFont typeface="Arial"/>
              <a:buChar char="•"/>
            </a:pPr>
            <a:r>
              <a:rPr lang="en-US" sz="3600" dirty="0" smtClean="0"/>
              <a:t>Contributes 20% of sea level rise</a:t>
            </a:r>
          </a:p>
          <a:p>
            <a:pPr marL="571500" indent="-571500">
              <a:buFont typeface="Arial"/>
              <a:buChar char="•"/>
            </a:pPr>
            <a:r>
              <a:rPr lang="en-US" sz="3600" dirty="0" smtClean="0"/>
              <a:t>Could raise sea </a:t>
            </a:r>
            <a:r>
              <a:rPr lang="en-US" sz="3600" dirty="0"/>
              <a:t>level </a:t>
            </a:r>
            <a:r>
              <a:rPr lang="en-US" sz="3600" dirty="0" smtClean="0"/>
              <a:t>6 feet by 2100.</a:t>
            </a:r>
          </a:p>
          <a:p>
            <a:pPr marL="571500" indent="-571500">
              <a:buFont typeface="Arial"/>
              <a:buChar char="•"/>
            </a:pPr>
            <a:r>
              <a:rPr lang="en-US" sz="3600" dirty="0" smtClean="0"/>
              <a:t>Would displace 187 million people.</a:t>
            </a:r>
          </a:p>
          <a:p>
            <a:pPr marL="571500" indent="-571500">
              <a:buFont typeface="Arial"/>
              <a:buChar char="•"/>
            </a:pPr>
            <a:endParaRPr lang="en-US" sz="3600" dirty="0"/>
          </a:p>
        </p:txBody>
      </p:sp>
    </p:spTree>
    <p:extLst>
      <p:ext uri="{BB962C8B-B14F-4D97-AF65-F5344CB8AC3E}">
        <p14:creationId xmlns:p14="http://schemas.microsoft.com/office/powerpoint/2010/main" val="270566648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Introduction: Why is Sea Level Rising?</a:t>
            </a: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11</a:t>
            </a:fld>
            <a:endParaRPr lang="en-US" dirty="0"/>
          </a:p>
        </p:txBody>
      </p:sp>
      <p:pic>
        <p:nvPicPr>
          <p:cNvPr id="4" name="Picture 3" descr="north_pol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9770" y="1911759"/>
            <a:ext cx="2973173" cy="2982210"/>
          </a:xfrm>
          <a:prstGeom prst="rect">
            <a:avLst/>
          </a:prstGeom>
        </p:spPr>
      </p:pic>
      <p:pic>
        <p:nvPicPr>
          <p:cNvPr id="11" name="Picture 10" descr="1024px-Antarctica_(orthographic_projection).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8851" y="1868469"/>
            <a:ext cx="3157147" cy="3150980"/>
          </a:xfrm>
          <a:prstGeom prst="rect">
            <a:avLst/>
          </a:prstGeom>
        </p:spPr>
      </p:pic>
      <p:sp>
        <p:nvSpPr>
          <p:cNvPr id="13" name="TextBox 12">
            <a:extLst>
              <a:ext uri="{FF2B5EF4-FFF2-40B4-BE49-F238E27FC236}">
                <a16:creationId xmlns="" xmlns:a16="http://schemas.microsoft.com/office/drawing/2014/main" id="{99A9D431-6C5A-6D4A-90FC-F253F440C8D6}"/>
              </a:ext>
            </a:extLst>
          </p:cNvPr>
          <p:cNvSpPr txBox="1"/>
          <p:nvPr/>
        </p:nvSpPr>
        <p:spPr>
          <a:xfrm>
            <a:off x="7793072" y="4036190"/>
            <a:ext cx="1756668" cy="461665"/>
          </a:xfrm>
          <a:prstGeom prst="rect">
            <a:avLst/>
          </a:prstGeom>
          <a:noFill/>
        </p:spPr>
        <p:txBody>
          <a:bodyPr wrap="square" rtlCol="0">
            <a:spAutoFit/>
          </a:bodyPr>
          <a:lstStyle/>
          <a:p>
            <a:r>
              <a:rPr lang="en-US" sz="2400" dirty="0" smtClean="0"/>
              <a:t>Antarctica</a:t>
            </a:r>
          </a:p>
        </p:txBody>
      </p:sp>
      <p:sp>
        <p:nvSpPr>
          <p:cNvPr id="18" name="TextBox 17">
            <a:extLst>
              <a:ext uri="{FF2B5EF4-FFF2-40B4-BE49-F238E27FC236}">
                <a16:creationId xmlns="" xmlns:a16="http://schemas.microsoft.com/office/drawing/2014/main" id="{99A9D431-6C5A-6D4A-90FC-F253F440C8D6}"/>
              </a:ext>
            </a:extLst>
          </p:cNvPr>
          <p:cNvSpPr txBox="1"/>
          <p:nvPr/>
        </p:nvSpPr>
        <p:spPr>
          <a:xfrm>
            <a:off x="4000281" y="925868"/>
            <a:ext cx="4952817" cy="769441"/>
          </a:xfrm>
          <a:prstGeom prst="rect">
            <a:avLst/>
          </a:prstGeom>
          <a:noFill/>
        </p:spPr>
        <p:txBody>
          <a:bodyPr wrap="square" rtlCol="0">
            <a:spAutoFit/>
          </a:bodyPr>
          <a:lstStyle/>
          <a:p>
            <a:r>
              <a:rPr lang="en-US" sz="4400" b="1" dirty="0" smtClean="0"/>
              <a:t>Polar Ice is melting</a:t>
            </a:r>
          </a:p>
        </p:txBody>
      </p:sp>
    </p:spTree>
    <p:extLst>
      <p:ext uri="{BB962C8B-B14F-4D97-AF65-F5344CB8AC3E}">
        <p14:creationId xmlns:p14="http://schemas.microsoft.com/office/powerpoint/2010/main" val="306790335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Introduction: Antarctic Ice Melt</a:t>
            </a:r>
            <a:endParaRPr lang="en-US" b="1" dirty="0">
              <a:solidFill>
                <a:schemeClr val="bg1"/>
              </a:solidFill>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12</a:t>
            </a:fld>
            <a:endParaRPr lang="en-US" dirty="0"/>
          </a:p>
        </p:txBody>
      </p:sp>
      <p:sp>
        <p:nvSpPr>
          <p:cNvPr id="7" name="TextBox 6"/>
          <p:cNvSpPr txBox="1"/>
          <p:nvPr/>
        </p:nvSpPr>
        <p:spPr>
          <a:xfrm>
            <a:off x="331952" y="1368929"/>
            <a:ext cx="4632888" cy="3416320"/>
          </a:xfrm>
          <a:prstGeom prst="rect">
            <a:avLst/>
          </a:prstGeom>
          <a:noFill/>
        </p:spPr>
        <p:txBody>
          <a:bodyPr wrap="square" rtlCol="0">
            <a:spAutoFit/>
          </a:bodyPr>
          <a:lstStyle/>
          <a:p>
            <a:pPr marL="571500" indent="-571500">
              <a:buFont typeface="Arial"/>
              <a:buChar char="•"/>
            </a:pPr>
            <a:r>
              <a:rPr lang="en-US" sz="3600" dirty="0" smtClean="0"/>
              <a:t>In West Antarctica, glaciers are melting into the sea.</a:t>
            </a:r>
          </a:p>
          <a:p>
            <a:pPr marL="571500" indent="-571500">
              <a:buFont typeface="Arial"/>
              <a:buChar char="•"/>
            </a:pPr>
            <a:r>
              <a:rPr lang="en-US" sz="3600" dirty="0" smtClean="0"/>
              <a:t>Could raise sea </a:t>
            </a:r>
            <a:r>
              <a:rPr lang="en-US" sz="3600" dirty="0"/>
              <a:t>level </a:t>
            </a:r>
            <a:r>
              <a:rPr lang="en-US" sz="3600" dirty="0" smtClean="0"/>
              <a:t/>
            </a:r>
            <a:br>
              <a:rPr lang="en-US" sz="3600" dirty="0" smtClean="0"/>
            </a:br>
            <a:r>
              <a:rPr lang="en-US" sz="3600" dirty="0" smtClean="0"/>
              <a:t>&gt;3 feet by 2100.</a:t>
            </a:r>
          </a:p>
          <a:p>
            <a:pPr marL="571500" indent="-571500">
              <a:buFont typeface="Arial"/>
              <a:buChar char="•"/>
            </a:pPr>
            <a:r>
              <a:rPr lang="en-US" sz="3600" dirty="0" smtClean="0"/>
              <a:t>Irreversible.</a:t>
            </a:r>
            <a:endParaRPr lang="en-US" sz="3600" dirty="0"/>
          </a:p>
        </p:txBody>
      </p:sp>
      <p:pic>
        <p:nvPicPr>
          <p:cNvPr id="4" name="Picture 3" descr="1024px-Antarctica.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6970" y="966029"/>
            <a:ext cx="5755029" cy="5749409"/>
          </a:xfrm>
          <a:prstGeom prst="rect">
            <a:avLst/>
          </a:prstGeom>
        </p:spPr>
      </p:pic>
      <p:sp>
        <p:nvSpPr>
          <p:cNvPr id="12" name="TextBox 11"/>
          <p:cNvSpPr txBox="1"/>
          <p:nvPr/>
        </p:nvSpPr>
        <p:spPr>
          <a:xfrm>
            <a:off x="4834949" y="6069107"/>
            <a:ext cx="3449409" cy="646331"/>
          </a:xfrm>
          <a:prstGeom prst="rect">
            <a:avLst/>
          </a:prstGeom>
          <a:noFill/>
        </p:spPr>
        <p:txBody>
          <a:bodyPr wrap="square" rtlCol="0">
            <a:spAutoFit/>
          </a:bodyPr>
          <a:lstStyle/>
          <a:p>
            <a:r>
              <a:rPr lang="en-US" dirty="0"/>
              <a:t>Image </a:t>
            </a:r>
            <a:r>
              <a:rPr lang="en-US" dirty="0" smtClean="0"/>
              <a:t>from NASA, by </a:t>
            </a:r>
            <a:r>
              <a:rPr lang="en-US" dirty="0"/>
              <a:t>Landsat Image Mosaic of Antarctica team</a:t>
            </a:r>
          </a:p>
        </p:txBody>
      </p:sp>
    </p:spTree>
    <p:extLst>
      <p:ext uri="{BB962C8B-B14F-4D97-AF65-F5344CB8AC3E}">
        <p14:creationId xmlns:p14="http://schemas.microsoft.com/office/powerpoint/2010/main" val="76075550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Introduction: Antarctic Ice Melt</a:t>
            </a:r>
            <a:endParaRPr lang="en-US" b="1" dirty="0">
              <a:solidFill>
                <a:schemeClr val="bg1"/>
              </a:solidFill>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13</a:t>
            </a:fld>
            <a:endParaRPr lang="en-US" dirty="0"/>
          </a:p>
        </p:txBody>
      </p:sp>
      <p:sp>
        <p:nvSpPr>
          <p:cNvPr id="7" name="TextBox 6"/>
          <p:cNvSpPr txBox="1"/>
          <p:nvPr/>
        </p:nvSpPr>
        <p:spPr>
          <a:xfrm>
            <a:off x="331952" y="1368929"/>
            <a:ext cx="4632888" cy="3416320"/>
          </a:xfrm>
          <a:prstGeom prst="rect">
            <a:avLst/>
          </a:prstGeom>
          <a:noFill/>
        </p:spPr>
        <p:txBody>
          <a:bodyPr wrap="square" rtlCol="0">
            <a:spAutoFit/>
          </a:bodyPr>
          <a:lstStyle/>
          <a:p>
            <a:pPr marL="571500" indent="-571500">
              <a:buFont typeface="Arial"/>
              <a:buChar char="•"/>
            </a:pPr>
            <a:r>
              <a:rPr lang="en-US" sz="3600" dirty="0" smtClean="0"/>
              <a:t>In West Antarctica, glaciers are melting into the sea.</a:t>
            </a:r>
          </a:p>
          <a:p>
            <a:pPr marL="571500" indent="-571500">
              <a:buFont typeface="Arial"/>
              <a:buChar char="•"/>
            </a:pPr>
            <a:r>
              <a:rPr lang="en-US" sz="3600" dirty="0" smtClean="0"/>
              <a:t>Could raise sea </a:t>
            </a:r>
            <a:r>
              <a:rPr lang="en-US" sz="3600" dirty="0"/>
              <a:t>level </a:t>
            </a:r>
            <a:r>
              <a:rPr lang="en-US" sz="3600" dirty="0" smtClean="0"/>
              <a:t/>
            </a:r>
            <a:br>
              <a:rPr lang="en-US" sz="3600" dirty="0" smtClean="0"/>
            </a:br>
            <a:r>
              <a:rPr lang="en-US" sz="3600" dirty="0" smtClean="0"/>
              <a:t>&gt;3 feet by 2100.</a:t>
            </a:r>
          </a:p>
          <a:p>
            <a:pPr marL="571500" indent="-571500">
              <a:buFont typeface="Arial"/>
              <a:buChar char="•"/>
            </a:pPr>
            <a:r>
              <a:rPr lang="en-US" sz="3600" dirty="0" smtClean="0"/>
              <a:t>Irreversible.</a:t>
            </a:r>
            <a:endParaRPr lang="en-US" sz="3600" dirty="0"/>
          </a:p>
        </p:txBody>
      </p:sp>
      <p:pic>
        <p:nvPicPr>
          <p:cNvPr id="4" name="Picture 3" descr="1024px-Antarctica.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6970" y="966029"/>
            <a:ext cx="5755029" cy="5749409"/>
          </a:xfrm>
          <a:prstGeom prst="rect">
            <a:avLst/>
          </a:prstGeom>
        </p:spPr>
      </p:pic>
      <p:sp>
        <p:nvSpPr>
          <p:cNvPr id="12" name="TextBox 11"/>
          <p:cNvSpPr txBox="1"/>
          <p:nvPr/>
        </p:nvSpPr>
        <p:spPr>
          <a:xfrm>
            <a:off x="4834949" y="6069107"/>
            <a:ext cx="3449409" cy="646331"/>
          </a:xfrm>
          <a:prstGeom prst="rect">
            <a:avLst/>
          </a:prstGeom>
          <a:noFill/>
        </p:spPr>
        <p:txBody>
          <a:bodyPr wrap="square" rtlCol="0">
            <a:spAutoFit/>
          </a:bodyPr>
          <a:lstStyle/>
          <a:p>
            <a:r>
              <a:rPr lang="en-US" dirty="0"/>
              <a:t>Image </a:t>
            </a:r>
            <a:r>
              <a:rPr lang="en-US" dirty="0" smtClean="0"/>
              <a:t>from NASA, by </a:t>
            </a:r>
            <a:r>
              <a:rPr lang="en-US" dirty="0"/>
              <a:t>Landsat Image Mosaic of Antarctica team</a:t>
            </a:r>
          </a:p>
        </p:txBody>
      </p:sp>
      <p:sp>
        <p:nvSpPr>
          <p:cNvPr id="8" name="Freeform 7"/>
          <p:cNvSpPr/>
          <p:nvPr/>
        </p:nvSpPr>
        <p:spPr>
          <a:xfrm>
            <a:off x="8688469" y="2987072"/>
            <a:ext cx="938123" cy="2020242"/>
          </a:xfrm>
          <a:custGeom>
            <a:avLst/>
            <a:gdLst>
              <a:gd name="connsiteX0" fmla="*/ 0 w 938123"/>
              <a:gd name="connsiteY0" fmla="*/ 0 h 2020242"/>
              <a:gd name="connsiteX1" fmla="*/ 57730 w 938123"/>
              <a:gd name="connsiteY1" fmla="*/ 72152 h 2020242"/>
              <a:gd name="connsiteX2" fmla="*/ 72163 w 938123"/>
              <a:gd name="connsiteY2" fmla="*/ 158733 h 2020242"/>
              <a:gd name="connsiteX3" fmla="*/ 129894 w 938123"/>
              <a:gd name="connsiteY3" fmla="*/ 230885 h 2020242"/>
              <a:gd name="connsiteX4" fmla="*/ 187625 w 938123"/>
              <a:gd name="connsiteY4" fmla="*/ 360758 h 2020242"/>
              <a:gd name="connsiteX5" fmla="*/ 202057 w 938123"/>
              <a:gd name="connsiteY5" fmla="*/ 418479 h 2020242"/>
              <a:gd name="connsiteX6" fmla="*/ 230923 w 938123"/>
              <a:gd name="connsiteY6" fmla="*/ 505061 h 2020242"/>
              <a:gd name="connsiteX7" fmla="*/ 288653 w 938123"/>
              <a:gd name="connsiteY7" fmla="*/ 678224 h 2020242"/>
              <a:gd name="connsiteX8" fmla="*/ 317519 w 938123"/>
              <a:gd name="connsiteY8" fmla="*/ 764806 h 2020242"/>
              <a:gd name="connsiteX9" fmla="*/ 331951 w 938123"/>
              <a:gd name="connsiteY9" fmla="*/ 808097 h 2020242"/>
              <a:gd name="connsiteX10" fmla="*/ 346384 w 938123"/>
              <a:gd name="connsiteY10" fmla="*/ 880248 h 2020242"/>
              <a:gd name="connsiteX11" fmla="*/ 375249 w 938123"/>
              <a:gd name="connsiteY11" fmla="*/ 1024551 h 2020242"/>
              <a:gd name="connsiteX12" fmla="*/ 404115 w 938123"/>
              <a:gd name="connsiteY12" fmla="*/ 1067842 h 2020242"/>
              <a:gd name="connsiteX13" fmla="*/ 476278 w 938123"/>
              <a:gd name="connsiteY13" fmla="*/ 1212145 h 2020242"/>
              <a:gd name="connsiteX14" fmla="*/ 505143 w 938123"/>
              <a:gd name="connsiteY14" fmla="*/ 1298727 h 2020242"/>
              <a:gd name="connsiteX15" fmla="*/ 548441 w 938123"/>
              <a:gd name="connsiteY15" fmla="*/ 1327588 h 2020242"/>
              <a:gd name="connsiteX16" fmla="*/ 606172 w 938123"/>
              <a:gd name="connsiteY16" fmla="*/ 1370879 h 2020242"/>
              <a:gd name="connsiteX17" fmla="*/ 649470 w 938123"/>
              <a:gd name="connsiteY17" fmla="*/ 1385309 h 2020242"/>
              <a:gd name="connsiteX18" fmla="*/ 692768 w 938123"/>
              <a:gd name="connsiteY18" fmla="*/ 1414169 h 2020242"/>
              <a:gd name="connsiteX19" fmla="*/ 779364 w 938123"/>
              <a:gd name="connsiteY19" fmla="*/ 1443030 h 2020242"/>
              <a:gd name="connsiteX20" fmla="*/ 822662 w 938123"/>
              <a:gd name="connsiteY20" fmla="*/ 1457460 h 2020242"/>
              <a:gd name="connsiteX21" fmla="*/ 851527 w 938123"/>
              <a:gd name="connsiteY21" fmla="*/ 1500751 h 2020242"/>
              <a:gd name="connsiteX22" fmla="*/ 880393 w 938123"/>
              <a:gd name="connsiteY22" fmla="*/ 1645054 h 2020242"/>
              <a:gd name="connsiteX23" fmla="*/ 909258 w 938123"/>
              <a:gd name="connsiteY23" fmla="*/ 1875939 h 2020242"/>
              <a:gd name="connsiteX24" fmla="*/ 938123 w 938123"/>
              <a:gd name="connsiteY24" fmla="*/ 1976951 h 2020242"/>
              <a:gd name="connsiteX25" fmla="*/ 923691 w 938123"/>
              <a:gd name="connsiteY25" fmla="*/ 2020242 h 202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38123" h="2020242">
                <a:moveTo>
                  <a:pt x="0" y="0"/>
                </a:moveTo>
                <a:cubicBezTo>
                  <a:pt x="19243" y="24051"/>
                  <a:pt x="44982" y="44112"/>
                  <a:pt x="57730" y="72152"/>
                </a:cubicBezTo>
                <a:cubicBezTo>
                  <a:pt x="69839" y="98787"/>
                  <a:pt x="62909" y="130976"/>
                  <a:pt x="72163" y="158733"/>
                </a:cubicBezTo>
                <a:cubicBezTo>
                  <a:pt x="81267" y="186040"/>
                  <a:pt x="110187" y="211182"/>
                  <a:pt x="129894" y="230885"/>
                </a:cubicBezTo>
                <a:cubicBezTo>
                  <a:pt x="164244" y="333921"/>
                  <a:pt x="141882" y="292156"/>
                  <a:pt x="187625" y="360758"/>
                </a:cubicBezTo>
                <a:cubicBezTo>
                  <a:pt x="192436" y="379998"/>
                  <a:pt x="196357" y="399483"/>
                  <a:pt x="202057" y="418479"/>
                </a:cubicBezTo>
                <a:cubicBezTo>
                  <a:pt x="210800" y="447618"/>
                  <a:pt x="221301" y="476200"/>
                  <a:pt x="230923" y="505061"/>
                </a:cubicBezTo>
                <a:lnTo>
                  <a:pt x="288653" y="678224"/>
                </a:lnTo>
                <a:lnTo>
                  <a:pt x="317519" y="764806"/>
                </a:lnTo>
                <a:cubicBezTo>
                  <a:pt x="322330" y="779236"/>
                  <a:pt x="328967" y="793181"/>
                  <a:pt x="331951" y="808097"/>
                </a:cubicBezTo>
                <a:cubicBezTo>
                  <a:pt x="336762" y="832147"/>
                  <a:pt x="342351" y="856055"/>
                  <a:pt x="346384" y="880248"/>
                </a:cubicBezTo>
                <a:cubicBezTo>
                  <a:pt x="353031" y="920125"/>
                  <a:pt x="354504" y="983068"/>
                  <a:pt x="375249" y="1024551"/>
                </a:cubicBezTo>
                <a:cubicBezTo>
                  <a:pt x="383007" y="1040064"/>
                  <a:pt x="394493" y="1053412"/>
                  <a:pt x="404115" y="1067842"/>
                </a:cubicBezTo>
                <a:cubicBezTo>
                  <a:pt x="440587" y="1177241"/>
                  <a:pt x="414725" y="1130088"/>
                  <a:pt x="476278" y="1212145"/>
                </a:cubicBezTo>
                <a:cubicBezTo>
                  <a:pt x="485900" y="1241006"/>
                  <a:pt x="479829" y="1281854"/>
                  <a:pt x="505143" y="1298727"/>
                </a:cubicBezTo>
                <a:cubicBezTo>
                  <a:pt x="519576" y="1308347"/>
                  <a:pt x="534326" y="1317507"/>
                  <a:pt x="548441" y="1327588"/>
                </a:cubicBezTo>
                <a:cubicBezTo>
                  <a:pt x="568015" y="1341567"/>
                  <a:pt x="585287" y="1358947"/>
                  <a:pt x="606172" y="1370879"/>
                </a:cubicBezTo>
                <a:cubicBezTo>
                  <a:pt x="619381" y="1378426"/>
                  <a:pt x="635862" y="1378507"/>
                  <a:pt x="649470" y="1385309"/>
                </a:cubicBezTo>
                <a:cubicBezTo>
                  <a:pt x="664984" y="1393065"/>
                  <a:pt x="676918" y="1407126"/>
                  <a:pt x="692768" y="1414169"/>
                </a:cubicBezTo>
                <a:cubicBezTo>
                  <a:pt x="720573" y="1426525"/>
                  <a:pt x="750499" y="1433410"/>
                  <a:pt x="779364" y="1443030"/>
                </a:cubicBezTo>
                <a:lnTo>
                  <a:pt x="822662" y="1457460"/>
                </a:lnTo>
                <a:cubicBezTo>
                  <a:pt x="832284" y="1471890"/>
                  <a:pt x="843770" y="1485239"/>
                  <a:pt x="851527" y="1500751"/>
                </a:cubicBezTo>
                <a:cubicBezTo>
                  <a:pt x="871400" y="1540490"/>
                  <a:pt x="875699" y="1609076"/>
                  <a:pt x="880393" y="1645054"/>
                </a:cubicBezTo>
                <a:cubicBezTo>
                  <a:pt x="890426" y="1721963"/>
                  <a:pt x="884727" y="1802360"/>
                  <a:pt x="909258" y="1875939"/>
                </a:cubicBezTo>
                <a:cubicBezTo>
                  <a:pt x="929964" y="1938045"/>
                  <a:pt x="920001" y="1904473"/>
                  <a:pt x="938123" y="1976951"/>
                </a:cubicBezTo>
                <a:lnTo>
                  <a:pt x="923691" y="2020242"/>
                </a:lnTo>
              </a:path>
            </a:pathLst>
          </a:custGeom>
          <a:ln w="28575" cmpd="sng">
            <a:solidFill>
              <a:srgbClr val="CE003F"/>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25364346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Introduction: Antarctic Ice Melt</a:t>
            </a:r>
            <a:endParaRPr lang="en-US" b="1" dirty="0">
              <a:solidFill>
                <a:schemeClr val="bg1"/>
              </a:solidFill>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14</a:t>
            </a:fld>
            <a:endParaRPr lang="en-US" dirty="0"/>
          </a:p>
        </p:txBody>
      </p:sp>
      <p:pic>
        <p:nvPicPr>
          <p:cNvPr id="4" name="Picture 3" descr="1024px-Antarctica.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6970" y="966029"/>
            <a:ext cx="5755029" cy="5749409"/>
          </a:xfrm>
          <a:prstGeom prst="rect">
            <a:avLst/>
          </a:prstGeom>
        </p:spPr>
      </p:pic>
      <p:sp>
        <p:nvSpPr>
          <p:cNvPr id="12" name="TextBox 11"/>
          <p:cNvSpPr txBox="1"/>
          <p:nvPr/>
        </p:nvSpPr>
        <p:spPr>
          <a:xfrm>
            <a:off x="4834949" y="6069107"/>
            <a:ext cx="3449409" cy="646331"/>
          </a:xfrm>
          <a:prstGeom prst="rect">
            <a:avLst/>
          </a:prstGeom>
          <a:noFill/>
        </p:spPr>
        <p:txBody>
          <a:bodyPr wrap="square" rtlCol="0">
            <a:spAutoFit/>
          </a:bodyPr>
          <a:lstStyle/>
          <a:p>
            <a:r>
              <a:rPr lang="en-US" dirty="0"/>
              <a:t>Image </a:t>
            </a:r>
            <a:r>
              <a:rPr lang="en-US" dirty="0" smtClean="0"/>
              <a:t>from NASA, by </a:t>
            </a:r>
            <a:r>
              <a:rPr lang="en-US" dirty="0"/>
              <a:t>Landsat Image Mosaic of Antarctica team</a:t>
            </a:r>
          </a:p>
        </p:txBody>
      </p:sp>
      <p:sp>
        <p:nvSpPr>
          <p:cNvPr id="8" name="Freeform 7"/>
          <p:cNvSpPr/>
          <p:nvPr/>
        </p:nvSpPr>
        <p:spPr>
          <a:xfrm>
            <a:off x="8688469" y="2987072"/>
            <a:ext cx="938123" cy="2020242"/>
          </a:xfrm>
          <a:custGeom>
            <a:avLst/>
            <a:gdLst>
              <a:gd name="connsiteX0" fmla="*/ 0 w 938123"/>
              <a:gd name="connsiteY0" fmla="*/ 0 h 2020242"/>
              <a:gd name="connsiteX1" fmla="*/ 57730 w 938123"/>
              <a:gd name="connsiteY1" fmla="*/ 72152 h 2020242"/>
              <a:gd name="connsiteX2" fmla="*/ 72163 w 938123"/>
              <a:gd name="connsiteY2" fmla="*/ 158733 h 2020242"/>
              <a:gd name="connsiteX3" fmla="*/ 129894 w 938123"/>
              <a:gd name="connsiteY3" fmla="*/ 230885 h 2020242"/>
              <a:gd name="connsiteX4" fmla="*/ 187625 w 938123"/>
              <a:gd name="connsiteY4" fmla="*/ 360758 h 2020242"/>
              <a:gd name="connsiteX5" fmla="*/ 202057 w 938123"/>
              <a:gd name="connsiteY5" fmla="*/ 418479 h 2020242"/>
              <a:gd name="connsiteX6" fmla="*/ 230923 w 938123"/>
              <a:gd name="connsiteY6" fmla="*/ 505061 h 2020242"/>
              <a:gd name="connsiteX7" fmla="*/ 288653 w 938123"/>
              <a:gd name="connsiteY7" fmla="*/ 678224 h 2020242"/>
              <a:gd name="connsiteX8" fmla="*/ 317519 w 938123"/>
              <a:gd name="connsiteY8" fmla="*/ 764806 h 2020242"/>
              <a:gd name="connsiteX9" fmla="*/ 331951 w 938123"/>
              <a:gd name="connsiteY9" fmla="*/ 808097 h 2020242"/>
              <a:gd name="connsiteX10" fmla="*/ 346384 w 938123"/>
              <a:gd name="connsiteY10" fmla="*/ 880248 h 2020242"/>
              <a:gd name="connsiteX11" fmla="*/ 375249 w 938123"/>
              <a:gd name="connsiteY11" fmla="*/ 1024551 h 2020242"/>
              <a:gd name="connsiteX12" fmla="*/ 404115 w 938123"/>
              <a:gd name="connsiteY12" fmla="*/ 1067842 h 2020242"/>
              <a:gd name="connsiteX13" fmla="*/ 476278 w 938123"/>
              <a:gd name="connsiteY13" fmla="*/ 1212145 h 2020242"/>
              <a:gd name="connsiteX14" fmla="*/ 505143 w 938123"/>
              <a:gd name="connsiteY14" fmla="*/ 1298727 h 2020242"/>
              <a:gd name="connsiteX15" fmla="*/ 548441 w 938123"/>
              <a:gd name="connsiteY15" fmla="*/ 1327588 h 2020242"/>
              <a:gd name="connsiteX16" fmla="*/ 606172 w 938123"/>
              <a:gd name="connsiteY16" fmla="*/ 1370879 h 2020242"/>
              <a:gd name="connsiteX17" fmla="*/ 649470 w 938123"/>
              <a:gd name="connsiteY17" fmla="*/ 1385309 h 2020242"/>
              <a:gd name="connsiteX18" fmla="*/ 692768 w 938123"/>
              <a:gd name="connsiteY18" fmla="*/ 1414169 h 2020242"/>
              <a:gd name="connsiteX19" fmla="*/ 779364 w 938123"/>
              <a:gd name="connsiteY19" fmla="*/ 1443030 h 2020242"/>
              <a:gd name="connsiteX20" fmla="*/ 822662 w 938123"/>
              <a:gd name="connsiteY20" fmla="*/ 1457460 h 2020242"/>
              <a:gd name="connsiteX21" fmla="*/ 851527 w 938123"/>
              <a:gd name="connsiteY21" fmla="*/ 1500751 h 2020242"/>
              <a:gd name="connsiteX22" fmla="*/ 880393 w 938123"/>
              <a:gd name="connsiteY22" fmla="*/ 1645054 h 2020242"/>
              <a:gd name="connsiteX23" fmla="*/ 909258 w 938123"/>
              <a:gd name="connsiteY23" fmla="*/ 1875939 h 2020242"/>
              <a:gd name="connsiteX24" fmla="*/ 938123 w 938123"/>
              <a:gd name="connsiteY24" fmla="*/ 1976951 h 2020242"/>
              <a:gd name="connsiteX25" fmla="*/ 923691 w 938123"/>
              <a:gd name="connsiteY25" fmla="*/ 2020242 h 20202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38123" h="2020242">
                <a:moveTo>
                  <a:pt x="0" y="0"/>
                </a:moveTo>
                <a:cubicBezTo>
                  <a:pt x="19243" y="24051"/>
                  <a:pt x="44982" y="44112"/>
                  <a:pt x="57730" y="72152"/>
                </a:cubicBezTo>
                <a:cubicBezTo>
                  <a:pt x="69839" y="98787"/>
                  <a:pt x="62909" y="130976"/>
                  <a:pt x="72163" y="158733"/>
                </a:cubicBezTo>
                <a:cubicBezTo>
                  <a:pt x="81267" y="186040"/>
                  <a:pt x="110187" y="211182"/>
                  <a:pt x="129894" y="230885"/>
                </a:cubicBezTo>
                <a:cubicBezTo>
                  <a:pt x="164244" y="333921"/>
                  <a:pt x="141882" y="292156"/>
                  <a:pt x="187625" y="360758"/>
                </a:cubicBezTo>
                <a:cubicBezTo>
                  <a:pt x="192436" y="379998"/>
                  <a:pt x="196357" y="399483"/>
                  <a:pt x="202057" y="418479"/>
                </a:cubicBezTo>
                <a:cubicBezTo>
                  <a:pt x="210800" y="447618"/>
                  <a:pt x="221301" y="476200"/>
                  <a:pt x="230923" y="505061"/>
                </a:cubicBezTo>
                <a:lnTo>
                  <a:pt x="288653" y="678224"/>
                </a:lnTo>
                <a:lnTo>
                  <a:pt x="317519" y="764806"/>
                </a:lnTo>
                <a:cubicBezTo>
                  <a:pt x="322330" y="779236"/>
                  <a:pt x="328967" y="793181"/>
                  <a:pt x="331951" y="808097"/>
                </a:cubicBezTo>
                <a:cubicBezTo>
                  <a:pt x="336762" y="832147"/>
                  <a:pt x="342351" y="856055"/>
                  <a:pt x="346384" y="880248"/>
                </a:cubicBezTo>
                <a:cubicBezTo>
                  <a:pt x="353031" y="920125"/>
                  <a:pt x="354504" y="983068"/>
                  <a:pt x="375249" y="1024551"/>
                </a:cubicBezTo>
                <a:cubicBezTo>
                  <a:pt x="383007" y="1040064"/>
                  <a:pt x="394493" y="1053412"/>
                  <a:pt x="404115" y="1067842"/>
                </a:cubicBezTo>
                <a:cubicBezTo>
                  <a:pt x="440587" y="1177241"/>
                  <a:pt x="414725" y="1130088"/>
                  <a:pt x="476278" y="1212145"/>
                </a:cubicBezTo>
                <a:cubicBezTo>
                  <a:pt x="485900" y="1241006"/>
                  <a:pt x="479829" y="1281854"/>
                  <a:pt x="505143" y="1298727"/>
                </a:cubicBezTo>
                <a:cubicBezTo>
                  <a:pt x="519576" y="1308347"/>
                  <a:pt x="534326" y="1317507"/>
                  <a:pt x="548441" y="1327588"/>
                </a:cubicBezTo>
                <a:cubicBezTo>
                  <a:pt x="568015" y="1341567"/>
                  <a:pt x="585287" y="1358947"/>
                  <a:pt x="606172" y="1370879"/>
                </a:cubicBezTo>
                <a:cubicBezTo>
                  <a:pt x="619381" y="1378426"/>
                  <a:pt x="635862" y="1378507"/>
                  <a:pt x="649470" y="1385309"/>
                </a:cubicBezTo>
                <a:cubicBezTo>
                  <a:pt x="664984" y="1393065"/>
                  <a:pt x="676918" y="1407126"/>
                  <a:pt x="692768" y="1414169"/>
                </a:cubicBezTo>
                <a:cubicBezTo>
                  <a:pt x="720573" y="1426525"/>
                  <a:pt x="750499" y="1433410"/>
                  <a:pt x="779364" y="1443030"/>
                </a:cubicBezTo>
                <a:lnTo>
                  <a:pt x="822662" y="1457460"/>
                </a:lnTo>
                <a:cubicBezTo>
                  <a:pt x="832284" y="1471890"/>
                  <a:pt x="843770" y="1485239"/>
                  <a:pt x="851527" y="1500751"/>
                </a:cubicBezTo>
                <a:cubicBezTo>
                  <a:pt x="871400" y="1540490"/>
                  <a:pt x="875699" y="1609076"/>
                  <a:pt x="880393" y="1645054"/>
                </a:cubicBezTo>
                <a:cubicBezTo>
                  <a:pt x="890426" y="1721963"/>
                  <a:pt x="884727" y="1802360"/>
                  <a:pt x="909258" y="1875939"/>
                </a:cubicBezTo>
                <a:cubicBezTo>
                  <a:pt x="929964" y="1938045"/>
                  <a:pt x="920001" y="1904473"/>
                  <a:pt x="938123" y="1976951"/>
                </a:cubicBezTo>
                <a:lnTo>
                  <a:pt x="923691" y="2020242"/>
                </a:lnTo>
              </a:path>
            </a:pathLst>
          </a:custGeom>
          <a:ln w="28575" cmpd="sng">
            <a:solidFill>
              <a:srgbClr val="CE003F"/>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Oval 8"/>
          <p:cNvSpPr/>
          <p:nvPr/>
        </p:nvSpPr>
        <p:spPr>
          <a:xfrm>
            <a:off x="6768922" y="1933725"/>
            <a:ext cx="1717489" cy="1746001"/>
          </a:xfrm>
          <a:prstGeom prst="ellipse">
            <a:avLst/>
          </a:prstGeom>
          <a:noFill/>
          <a:ln w="28575" cmpd="sng">
            <a:solidFill>
              <a:srgbClr val="CE003F"/>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noFill/>
            </a:endParaRPr>
          </a:p>
        </p:txBody>
      </p:sp>
      <p:pic>
        <p:nvPicPr>
          <p:cNvPr id="10" name="Picture 9" descr="Antarctic-Peninsula-Ice-Shelves.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4712" y="966029"/>
            <a:ext cx="3866988" cy="5703576"/>
          </a:xfrm>
          <a:prstGeom prst="rect">
            <a:avLst/>
          </a:prstGeom>
        </p:spPr>
      </p:pic>
      <p:sp>
        <p:nvSpPr>
          <p:cNvPr id="11" name="TextBox 10"/>
          <p:cNvSpPr txBox="1"/>
          <p:nvPr/>
        </p:nvSpPr>
        <p:spPr>
          <a:xfrm>
            <a:off x="3492491" y="2987072"/>
            <a:ext cx="2251925" cy="1384995"/>
          </a:xfrm>
          <a:prstGeom prst="rect">
            <a:avLst/>
          </a:prstGeom>
          <a:noFill/>
        </p:spPr>
        <p:txBody>
          <a:bodyPr wrap="square" rtlCol="0">
            <a:spAutoFit/>
          </a:bodyPr>
          <a:lstStyle/>
          <a:p>
            <a:r>
              <a:rPr lang="en-US" dirty="0"/>
              <a:t>Image </a:t>
            </a:r>
            <a:r>
              <a:rPr lang="en-US" dirty="0" smtClean="0"/>
              <a:t>by </a:t>
            </a:r>
            <a:r>
              <a:rPr lang="en-US" dirty="0"/>
              <a:t>A. J. Cook and D. G. </a:t>
            </a:r>
            <a:r>
              <a:rPr lang="en-US" dirty="0" smtClean="0"/>
              <a:t>Vaughan</a:t>
            </a:r>
            <a:r>
              <a:rPr lang="en-US" dirty="0"/>
              <a:t> </a:t>
            </a:r>
            <a:r>
              <a:rPr lang="en-US" sz="1200" dirty="0" smtClean="0"/>
              <a:t>(creative commons; https</a:t>
            </a:r>
            <a:r>
              <a:rPr lang="en-US" sz="1200" dirty="0"/>
              <a:t>://</a:t>
            </a:r>
            <a:r>
              <a:rPr lang="en-US" sz="1200" dirty="0" err="1"/>
              <a:t>commons.wikimedia.org</a:t>
            </a:r>
            <a:r>
              <a:rPr lang="en-US" sz="1200" dirty="0"/>
              <a:t>/wiki/</a:t>
            </a:r>
            <a:r>
              <a:rPr lang="en-US" sz="1200" dirty="0" err="1"/>
              <a:t>File:Antarctic-Peninsula-Ice-</a:t>
            </a:r>
            <a:r>
              <a:rPr lang="en-US" sz="1200" dirty="0" err="1" smtClean="0"/>
              <a:t>Shelves.png</a:t>
            </a:r>
            <a:r>
              <a:rPr lang="en-US" sz="1200" dirty="0" smtClean="0"/>
              <a:t>)</a:t>
            </a:r>
            <a:endParaRPr lang="en-US" sz="1200" dirty="0"/>
          </a:p>
        </p:txBody>
      </p:sp>
    </p:spTree>
    <p:extLst>
      <p:ext uri="{BB962C8B-B14F-4D97-AF65-F5344CB8AC3E}">
        <p14:creationId xmlns:p14="http://schemas.microsoft.com/office/powerpoint/2010/main" val="159621212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Introduction: Antarctic Ice Melt</a:t>
            </a:r>
            <a:endParaRPr lang="en-US" b="1" dirty="0">
              <a:solidFill>
                <a:schemeClr val="bg1"/>
              </a:solidFill>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15</a:t>
            </a:fld>
            <a:endParaRPr lang="en-US" dirty="0"/>
          </a:p>
        </p:txBody>
      </p:sp>
      <p:sp>
        <p:nvSpPr>
          <p:cNvPr id="13" name="TextBox 12"/>
          <p:cNvSpPr txBox="1"/>
          <p:nvPr/>
        </p:nvSpPr>
        <p:spPr>
          <a:xfrm>
            <a:off x="1731922" y="1948121"/>
            <a:ext cx="9323505" cy="3908762"/>
          </a:xfrm>
          <a:prstGeom prst="rect">
            <a:avLst/>
          </a:prstGeom>
          <a:noFill/>
        </p:spPr>
        <p:txBody>
          <a:bodyPr wrap="square" rtlCol="0">
            <a:spAutoFit/>
          </a:bodyPr>
          <a:lstStyle/>
          <a:p>
            <a:pPr algn="ctr"/>
            <a:r>
              <a:rPr lang="en-US" sz="3600" dirty="0" smtClean="0">
                <a:solidFill>
                  <a:srgbClr val="000000"/>
                </a:solidFill>
                <a:latin typeface="Lucida Grande"/>
                <a:ea typeface="Lucida Grande"/>
                <a:cs typeface="Lucida Grande"/>
                <a:hlinkClick r:id="rId2"/>
              </a:rPr>
              <a:t>Video</a:t>
            </a:r>
            <a:r>
              <a:rPr lang="en-US" sz="3600" dirty="0" smtClean="0">
                <a:solidFill>
                  <a:srgbClr val="000000"/>
                </a:solidFill>
                <a:latin typeface="Lucida Grande"/>
                <a:ea typeface="Lucida Grande"/>
                <a:cs typeface="Lucida Grande"/>
              </a:rPr>
              <a:t>: </a:t>
            </a:r>
            <a:r>
              <a:rPr lang="en-US" sz="2400" dirty="0" smtClean="0">
                <a:solidFill>
                  <a:srgbClr val="000000"/>
                </a:solidFill>
                <a:latin typeface="Lucida Grande"/>
                <a:ea typeface="Lucida Grande"/>
                <a:cs typeface="Lucida Grande"/>
                <a:hlinkClick r:id="rId2"/>
              </a:rPr>
              <a:t>https</a:t>
            </a:r>
            <a:r>
              <a:rPr lang="en-US" sz="2400" dirty="0">
                <a:solidFill>
                  <a:srgbClr val="000000"/>
                </a:solidFill>
                <a:latin typeface="Lucida Grande"/>
                <a:ea typeface="Lucida Grande"/>
                <a:cs typeface="Lucida Grande"/>
                <a:hlinkClick r:id="rId2"/>
              </a:rPr>
              <a:t>://www.theguardian.com/world/video/2017/jul/12/vast-iceberg-splits-from-antarctic-ice-shelf-video-</a:t>
            </a:r>
            <a:r>
              <a:rPr lang="en-US" sz="2400" dirty="0" smtClean="0">
                <a:solidFill>
                  <a:srgbClr val="000000"/>
                </a:solidFill>
                <a:latin typeface="Lucida Grande"/>
                <a:ea typeface="Lucida Grande"/>
                <a:cs typeface="Lucida Grande"/>
                <a:hlinkClick r:id="rId2"/>
              </a:rPr>
              <a:t>explainer</a:t>
            </a:r>
            <a:r>
              <a:rPr lang="en-US" sz="2400" dirty="0" smtClean="0">
                <a:solidFill>
                  <a:srgbClr val="000000"/>
                </a:solidFill>
                <a:latin typeface="Lucida Grande"/>
                <a:ea typeface="Lucida Grande"/>
                <a:cs typeface="Lucida Grande"/>
              </a:rPr>
              <a:t> (&lt;2 minutes)</a:t>
            </a:r>
            <a:endParaRPr lang="en-US" sz="2400" dirty="0">
              <a:solidFill>
                <a:srgbClr val="000000"/>
              </a:solidFill>
              <a:latin typeface="Lucida Grande"/>
              <a:ea typeface="Lucida Grande"/>
              <a:cs typeface="Lucida Grande"/>
            </a:endParaRPr>
          </a:p>
          <a:p>
            <a:pPr algn="ctr"/>
            <a:endParaRPr lang="en-US" sz="2400" dirty="0" smtClean="0">
              <a:solidFill>
                <a:srgbClr val="000000"/>
              </a:solidFill>
              <a:latin typeface="Lucida Grande"/>
              <a:ea typeface="Lucida Grande"/>
              <a:cs typeface="Lucida Grande"/>
            </a:endParaRPr>
          </a:p>
          <a:p>
            <a:pPr algn="ctr"/>
            <a:r>
              <a:rPr lang="en-US" sz="4400" dirty="0">
                <a:solidFill>
                  <a:srgbClr val="000000"/>
                </a:solidFill>
                <a:latin typeface="Calibri" panose="020F0502020204030204" pitchFamily="34" charset="0"/>
                <a:ea typeface="Times New Roman" panose="02020603050405020304" pitchFamily="18" charset="0"/>
                <a:cs typeface="Calibri" panose="020F0502020204030204" pitchFamily="34" charset="0"/>
                <a:hlinkClick r:id="rId3"/>
              </a:rPr>
              <a:t>Video</a:t>
            </a:r>
            <a:endParaRPr lang="en-US" sz="2400" dirty="0">
              <a:solidFill>
                <a:srgbClr val="000000"/>
              </a:solidFill>
              <a:latin typeface="Calibri" panose="020F0502020204030204" pitchFamily="34" charset="0"/>
              <a:ea typeface="Times New Roman" panose="02020603050405020304" pitchFamily="18" charset="0"/>
              <a:cs typeface="Calibri" panose="020F0502020204030204" pitchFamily="34" charset="0"/>
            </a:endParaRPr>
          </a:p>
          <a:p>
            <a:r>
              <a:rPr lang="en-US" sz="2400" dirty="0">
                <a:solidFill>
                  <a:srgbClr val="000000"/>
                </a:solidFill>
                <a:latin typeface="Lucida Grande"/>
                <a:ea typeface="Lucida Grande"/>
                <a:cs typeface="Lucida Grande"/>
                <a:hlinkClick r:id="rId3"/>
              </a:rPr>
              <a:t>https://video.nationalgeographic.com/video/magazine/0000015c-d022-d1cb-a7fd-</a:t>
            </a:r>
            <a:r>
              <a:rPr lang="en-US" sz="2400" dirty="0" smtClean="0">
                <a:solidFill>
                  <a:srgbClr val="000000"/>
                </a:solidFill>
                <a:latin typeface="Lucida Grande"/>
                <a:ea typeface="Lucida Grande"/>
                <a:cs typeface="Lucida Grande"/>
                <a:hlinkClick r:id="rId3"/>
              </a:rPr>
              <a:t>d4ffc11f0000</a:t>
            </a:r>
            <a:r>
              <a:rPr lang="en-US" sz="2400" dirty="0" smtClean="0">
                <a:solidFill>
                  <a:srgbClr val="000000"/>
                </a:solidFill>
                <a:latin typeface="Lucida Grande"/>
                <a:ea typeface="Lucida Grande"/>
                <a:cs typeface="Lucida Grande"/>
              </a:rPr>
              <a:t> (4 minutes)</a:t>
            </a:r>
            <a:endParaRPr lang="en-US" sz="2400" dirty="0">
              <a:solidFill>
                <a:srgbClr val="000000"/>
              </a:solidFill>
            </a:endParaRPr>
          </a:p>
          <a:p>
            <a:pPr algn="ctr"/>
            <a:endParaRPr lang="en-US" sz="2400" dirty="0"/>
          </a:p>
        </p:txBody>
      </p:sp>
    </p:spTree>
    <p:extLst>
      <p:ext uri="{BB962C8B-B14F-4D97-AF65-F5344CB8AC3E}">
        <p14:creationId xmlns:p14="http://schemas.microsoft.com/office/powerpoint/2010/main" val="2995038552"/>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Pause for Analysis: Polar Ice Melt </a:t>
            </a:r>
            <a:endParaRPr lang="en-US" b="1" dirty="0">
              <a:solidFill>
                <a:schemeClr val="bg1"/>
              </a:solidFill>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16</a:t>
            </a:fld>
            <a:endParaRPr lang="en-US" dirty="0"/>
          </a:p>
        </p:txBody>
      </p:sp>
      <p:sp>
        <p:nvSpPr>
          <p:cNvPr id="5" name="TextBox 4">
            <a:extLst>
              <a:ext uri="{FF2B5EF4-FFF2-40B4-BE49-F238E27FC236}">
                <a16:creationId xmlns="" xmlns:a16="http://schemas.microsoft.com/office/drawing/2014/main" id="{88E271C6-1B87-B44E-A7E0-EC05717335A1}"/>
              </a:ext>
            </a:extLst>
          </p:cNvPr>
          <p:cNvSpPr txBox="1"/>
          <p:nvPr/>
        </p:nvSpPr>
        <p:spPr>
          <a:xfrm>
            <a:off x="1336989" y="1952930"/>
            <a:ext cx="4479377" cy="3416320"/>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pPr marL="742950" indent="-742950">
              <a:buFont typeface="+mj-lt"/>
              <a:buAutoNum type="arabicPeriod"/>
            </a:pPr>
            <a:r>
              <a:rPr lang="en-US" sz="3600" dirty="0" smtClean="0"/>
              <a:t>What </a:t>
            </a:r>
            <a:r>
              <a:rPr lang="en-US" sz="3600" dirty="0"/>
              <a:t>are the two main </a:t>
            </a:r>
            <a:r>
              <a:rPr lang="en-US" sz="3600" dirty="0" smtClean="0"/>
              <a:t>causes </a:t>
            </a:r>
            <a:r>
              <a:rPr lang="en-US" sz="3600" dirty="0"/>
              <a:t>of sea </a:t>
            </a:r>
            <a:r>
              <a:rPr lang="en-US" sz="3600" dirty="0" smtClean="0"/>
              <a:t>level rise? </a:t>
            </a:r>
            <a:endParaRPr lang="en-US" sz="3600" dirty="0"/>
          </a:p>
          <a:p>
            <a:pPr marL="742950" indent="-742950">
              <a:buFont typeface="+mj-lt"/>
              <a:buAutoNum type="arabicPeriod"/>
            </a:pPr>
            <a:r>
              <a:rPr lang="en-US" sz="3600" dirty="0" smtClean="0"/>
              <a:t>How </a:t>
            </a:r>
            <a:r>
              <a:rPr lang="en-US" sz="3600" dirty="0"/>
              <a:t>does </a:t>
            </a:r>
            <a:r>
              <a:rPr lang="en-US" sz="3600" i="1" dirty="0"/>
              <a:t>sea</a:t>
            </a:r>
            <a:r>
              <a:rPr lang="en-US" sz="3600" dirty="0"/>
              <a:t> ice melt contribute to sea level rise? </a:t>
            </a:r>
          </a:p>
        </p:txBody>
      </p:sp>
      <p:sp>
        <p:nvSpPr>
          <p:cNvPr id="6" name="TextBox 5">
            <a:extLst>
              <a:ext uri="{FF2B5EF4-FFF2-40B4-BE49-F238E27FC236}">
                <a16:creationId xmlns="" xmlns:a16="http://schemas.microsoft.com/office/drawing/2014/main" id="{88E271C6-1B87-B44E-A7E0-EC05717335A1}"/>
              </a:ext>
            </a:extLst>
          </p:cNvPr>
          <p:cNvSpPr txBox="1"/>
          <p:nvPr/>
        </p:nvSpPr>
        <p:spPr>
          <a:xfrm>
            <a:off x="6714016" y="2080040"/>
            <a:ext cx="4479377" cy="2862322"/>
          </a:xfrm>
          <a:prstGeom prst="rect">
            <a:avLst/>
          </a:prstGeom>
          <a:solidFill>
            <a:schemeClr val="accent5">
              <a:lumMod val="20000"/>
              <a:lumOff val="80000"/>
            </a:schemeClr>
          </a:solidFill>
          <a:ln>
            <a:solidFill>
              <a:schemeClr val="accent1">
                <a:lumMod val="75000"/>
              </a:schemeClr>
            </a:solidFill>
          </a:ln>
        </p:spPr>
        <p:txBody>
          <a:bodyPr wrap="square" rtlCol="0">
            <a:spAutoFit/>
          </a:bodyPr>
          <a:lstStyle/>
          <a:p>
            <a:pPr marL="742950" indent="-742950">
              <a:buFont typeface="+mj-lt"/>
              <a:buAutoNum type="arabicPeriod" startAt="3"/>
            </a:pPr>
            <a:r>
              <a:rPr lang="en-US" sz="3600" dirty="0" smtClean="0"/>
              <a:t>Besides loss of ice shelves, what else do you think might be contributing to melting ice?</a:t>
            </a:r>
            <a:endParaRPr lang="en-US" sz="3600" dirty="0"/>
          </a:p>
        </p:txBody>
      </p:sp>
    </p:spTree>
    <p:extLst>
      <p:ext uri="{BB962C8B-B14F-4D97-AF65-F5344CB8AC3E}">
        <p14:creationId xmlns:p14="http://schemas.microsoft.com/office/powerpoint/2010/main" val="260964823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Homework</a:t>
            </a:r>
            <a:endParaRPr lang="en-US" b="1" dirty="0">
              <a:solidFill>
                <a:schemeClr val="bg1"/>
              </a:solidFill>
            </a:endParaRPr>
          </a:p>
        </p:txBody>
      </p:sp>
      <p:sp>
        <p:nvSpPr>
          <p:cNvPr id="4" name="Rectangle 3">
            <a:extLst>
              <a:ext uri="{FF2B5EF4-FFF2-40B4-BE49-F238E27FC236}">
                <a16:creationId xmlns="" xmlns:a16="http://schemas.microsoft.com/office/drawing/2014/main" id="{12286C7E-9FDB-2942-A6C2-3F210E854837}"/>
              </a:ext>
            </a:extLst>
          </p:cNvPr>
          <p:cNvSpPr/>
          <p:nvPr/>
        </p:nvSpPr>
        <p:spPr>
          <a:xfrm>
            <a:off x="200025" y="1402690"/>
            <a:ext cx="5876130" cy="4524316"/>
          </a:xfrm>
          <a:prstGeom prst="rect">
            <a:avLst/>
          </a:prstGeom>
          <a:ln>
            <a:solidFill>
              <a:schemeClr val="tx1"/>
            </a:solidFill>
          </a:ln>
        </p:spPr>
        <p:txBody>
          <a:bodyPr wrap="square">
            <a:spAutoFit/>
          </a:bodyPr>
          <a:lstStyle/>
          <a:p>
            <a:r>
              <a:rPr lang="en-US" dirty="0">
                <a:latin typeface="Calibri" panose="020F0502020204030204" pitchFamily="34" charset="0"/>
                <a:ea typeface="Times New Roman" panose="02020603050405020304" pitchFamily="18" charset="0"/>
                <a:cs typeface="Calibri" panose="020F0502020204030204" pitchFamily="34" charset="0"/>
              </a:rPr>
              <a:t>While changes in sea levels are expected to be relatively gradual, taking place over hundreds of years, there is much uncertainty in the timing and extent of future sea level rise. Ultimately, it will depend on how fast ice melts in the polar regions, including the Arctic in the north and Antarctic in the south. Cities need to start preparing for these coming changes now. However, trying to determine the best course of action from a policy and urban planning perspective is challenging. </a:t>
            </a:r>
            <a:endParaRPr lang="en-US" dirty="0" smtClean="0">
              <a:latin typeface="Calibri" panose="020F0502020204030204" pitchFamily="34" charset="0"/>
              <a:ea typeface="Times New Roman" panose="02020603050405020304" pitchFamily="18" charset="0"/>
              <a:cs typeface="Calibri" panose="020F0502020204030204" pitchFamily="34" charset="0"/>
            </a:endParaRPr>
          </a:p>
          <a:p>
            <a:endParaRPr lang="en-US" dirty="0">
              <a:latin typeface="Calibri" panose="020F0502020204030204" pitchFamily="34" charset="0"/>
              <a:ea typeface="Times New Roman" panose="02020603050405020304" pitchFamily="18" charset="0"/>
              <a:cs typeface="Calibri" panose="020F0502020204030204" pitchFamily="34" charset="0"/>
            </a:endParaRPr>
          </a:p>
          <a:p>
            <a:endParaRPr lang="en-US" dirty="0" smtClean="0">
              <a:latin typeface="Calibri" panose="020F0502020204030204" pitchFamily="34" charset="0"/>
              <a:ea typeface="Times New Roman" panose="02020603050405020304" pitchFamily="18" charset="0"/>
              <a:cs typeface="Calibri" panose="020F0502020204030204" pitchFamily="34" charset="0"/>
            </a:endParaRPr>
          </a:p>
          <a:p>
            <a:r>
              <a:rPr lang="en-US" dirty="0">
                <a:solidFill>
                  <a:srgbClr val="FF0000"/>
                </a:solidFill>
                <a:latin typeface="Calibri" panose="020F0502020204030204" pitchFamily="34" charset="0"/>
                <a:ea typeface="Times New Roman" panose="02020603050405020304" pitchFamily="18" charset="0"/>
                <a:cs typeface="Calibri" panose="020F0502020204030204" pitchFamily="34" charset="0"/>
              </a:rPr>
              <a:t>Read this article from the Scientific American and be prepared to discuss it </a:t>
            </a:r>
            <a:r>
              <a:rPr lang="en-US" dirty="0" smtClean="0">
                <a:solidFill>
                  <a:srgbClr val="FF0000"/>
                </a:solidFill>
                <a:latin typeface="Calibri" panose="020F0502020204030204" pitchFamily="34" charset="0"/>
                <a:ea typeface="Times New Roman" panose="02020603050405020304" pitchFamily="18" charset="0"/>
                <a:cs typeface="Calibri" panose="020F0502020204030204" pitchFamily="34" charset="0"/>
              </a:rPr>
              <a:t>next time: </a:t>
            </a:r>
          </a:p>
          <a:p>
            <a:endParaRPr lang="en-US" u="sng" dirty="0">
              <a:solidFill>
                <a:srgbClr val="FF0000"/>
              </a:solidFill>
              <a:latin typeface="Calibri" panose="020F0502020204030204" pitchFamily="34" charset="0"/>
              <a:ea typeface="Times New Roman" panose="02020603050405020304" pitchFamily="18" charset="0"/>
              <a:cs typeface="Calibri" panose="020F0502020204030204" pitchFamily="34" charset="0"/>
              <a:hlinkClick r:id="rId3"/>
            </a:endParaRPr>
          </a:p>
          <a:p>
            <a:r>
              <a:rPr lang="en-US" u="sng" dirty="0" smtClean="0">
                <a:solidFill>
                  <a:srgbClr val="0000FF"/>
                </a:solidFill>
                <a:latin typeface="Calibri" panose="020F0502020204030204" pitchFamily="34" charset="0"/>
                <a:ea typeface="Times New Roman" panose="02020603050405020304" pitchFamily="18" charset="0"/>
                <a:cs typeface="Calibri" panose="020F0502020204030204" pitchFamily="34" charset="0"/>
                <a:hlinkClick r:id="rId3"/>
              </a:rPr>
              <a:t>How </a:t>
            </a:r>
            <a:r>
              <a:rPr lang="en-US" u="sng" dirty="0">
                <a:solidFill>
                  <a:srgbClr val="0000FF"/>
                </a:solidFill>
                <a:latin typeface="Calibri" panose="020F0502020204030204" pitchFamily="34" charset="0"/>
                <a:ea typeface="Times New Roman" panose="02020603050405020304" pitchFamily="18" charset="0"/>
                <a:cs typeface="Calibri" panose="020F0502020204030204" pitchFamily="34" charset="0"/>
                <a:hlinkClick r:id="rId3"/>
              </a:rPr>
              <a:t>is World Sea Level Rise Driven by Melting Arctic Ice?</a:t>
            </a:r>
            <a:r>
              <a:rPr lang="en-US" dirty="0">
                <a:latin typeface="Calibri" panose="020F0502020204030204" pitchFamily="34" charset="0"/>
                <a:ea typeface="Times New Roman" panose="02020603050405020304" pitchFamily="18" charset="0"/>
                <a:cs typeface="Calibri" panose="020F0502020204030204" pitchFamily="34" charset="0"/>
              </a:rPr>
              <a:t> </a:t>
            </a:r>
          </a:p>
          <a:p>
            <a:endParaRPr lang="en-US" dirty="0">
              <a:latin typeface="Calibri" panose="020F0502020204030204" pitchFamily="34" charset="0"/>
              <a:ea typeface="Times New Roman" panose="02020603050405020304" pitchFamily="18" charset="0"/>
              <a:cs typeface="Calibri" panose="020F0502020204030204" pitchFamily="34" charset="0"/>
            </a:endParaRPr>
          </a:p>
        </p:txBody>
      </p:sp>
      <p:sp>
        <p:nvSpPr>
          <p:cNvPr id="3" name="Slide Number Placeholder 2">
            <a:extLst>
              <a:ext uri="{FF2B5EF4-FFF2-40B4-BE49-F238E27FC236}">
                <a16:creationId xmlns="" xmlns:a16="http://schemas.microsoft.com/office/drawing/2014/main" id="{20956DAA-891F-294E-A195-8E30B7670CC8}"/>
              </a:ext>
            </a:extLst>
          </p:cNvPr>
          <p:cNvSpPr>
            <a:spLocks noGrp="1"/>
          </p:cNvSpPr>
          <p:nvPr>
            <p:ph type="sldNum" sz="quarter" idx="12"/>
          </p:nvPr>
        </p:nvSpPr>
        <p:spPr>
          <a:xfrm>
            <a:off x="9334424" y="6412106"/>
            <a:ext cx="2743200" cy="365125"/>
          </a:xfrm>
        </p:spPr>
        <p:txBody>
          <a:bodyPr/>
          <a:lstStyle/>
          <a:p>
            <a:fld id="{28DE8CCF-C11A-0949-8C31-4D223438836F}" type="slidenum">
              <a:rPr lang="en-US" smtClean="0"/>
              <a:t>17</a:t>
            </a:fld>
            <a:endParaRPr lang="en-US"/>
          </a:p>
        </p:txBody>
      </p:sp>
      <p:pic>
        <p:nvPicPr>
          <p:cNvPr id="8" name="Picture 7">
            <a:extLst>
              <a:ext uri="{FF2B5EF4-FFF2-40B4-BE49-F238E27FC236}">
                <a16:creationId xmlns="" xmlns:a16="http://schemas.microsoft.com/office/drawing/2014/main" id="{31CC1CB4-0F00-EB4F-B329-0070CF9E177A}"/>
              </a:ext>
            </a:extLst>
          </p:cNvPr>
          <p:cNvPicPr>
            <a:picLocks noChangeAspect="1"/>
          </p:cNvPicPr>
          <p:nvPr/>
        </p:nvPicPr>
        <p:blipFill>
          <a:blip r:embed="rId4"/>
          <a:stretch>
            <a:fillRect/>
          </a:stretch>
        </p:blipFill>
        <p:spPr>
          <a:xfrm>
            <a:off x="7534042" y="1261036"/>
            <a:ext cx="3802821" cy="3802821"/>
          </a:xfrm>
          <a:prstGeom prst="rect">
            <a:avLst/>
          </a:prstGeom>
        </p:spPr>
      </p:pic>
      <p:sp>
        <p:nvSpPr>
          <p:cNvPr id="9" name="TextBox 8">
            <a:extLst>
              <a:ext uri="{FF2B5EF4-FFF2-40B4-BE49-F238E27FC236}">
                <a16:creationId xmlns="" xmlns:a16="http://schemas.microsoft.com/office/drawing/2014/main" id="{AEFD0F49-DB20-6848-9BC6-9626FBA63038}"/>
              </a:ext>
            </a:extLst>
          </p:cNvPr>
          <p:cNvSpPr txBox="1"/>
          <p:nvPr/>
        </p:nvSpPr>
        <p:spPr>
          <a:xfrm>
            <a:off x="7534042" y="5247967"/>
            <a:ext cx="3802821" cy="1015663"/>
          </a:xfrm>
          <a:prstGeom prst="rect">
            <a:avLst/>
          </a:prstGeom>
          <a:noFill/>
        </p:spPr>
        <p:txBody>
          <a:bodyPr wrap="square" rtlCol="0">
            <a:spAutoFit/>
          </a:bodyPr>
          <a:lstStyle/>
          <a:p>
            <a:r>
              <a:rPr lang="en-US" sz="1200" dirty="0"/>
              <a:t>The Larsen Ice Shelf is situated along the northeastern coast of the Antarctic Peninsula, one of the fastest-warming places on the planet. Image Credit: NASA Earth Observatory image by Jesse Allen, using Landsat data from the U.S. Geological </a:t>
            </a:r>
            <a:r>
              <a:rPr lang="en-US" sz="1200" dirty="0" smtClean="0"/>
              <a:t>Survey.</a:t>
            </a:r>
            <a:endParaRPr lang="en-US" sz="1200" dirty="0"/>
          </a:p>
        </p:txBody>
      </p:sp>
    </p:spTree>
    <p:extLst>
      <p:ext uri="{BB962C8B-B14F-4D97-AF65-F5344CB8AC3E}">
        <p14:creationId xmlns:p14="http://schemas.microsoft.com/office/powerpoint/2010/main" val="3071987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Learning </a:t>
            </a:r>
            <a:r>
              <a:rPr lang="en-US" b="1" dirty="0">
                <a:solidFill>
                  <a:schemeClr val="bg1"/>
                </a:solidFill>
              </a:rPr>
              <a:t>Objectives and Module </a:t>
            </a:r>
            <a:r>
              <a:rPr lang="en-US" b="1" dirty="0" smtClean="0">
                <a:solidFill>
                  <a:schemeClr val="bg1"/>
                </a:solidFill>
              </a:rPr>
              <a:t>Overview</a:t>
            </a:r>
            <a:endParaRPr lang="en-US" b="1" dirty="0">
              <a:solidFill>
                <a:schemeClr val="bg1"/>
              </a:solidFill>
            </a:endParaRPr>
          </a:p>
        </p:txBody>
      </p:sp>
      <p:sp>
        <p:nvSpPr>
          <p:cNvPr id="4" name="Rectangle 3">
            <a:extLst>
              <a:ext uri="{FF2B5EF4-FFF2-40B4-BE49-F238E27FC236}">
                <a16:creationId xmlns="" xmlns:a16="http://schemas.microsoft.com/office/drawing/2014/main" id="{12286C7E-9FDB-2942-A6C2-3F210E854837}"/>
              </a:ext>
            </a:extLst>
          </p:cNvPr>
          <p:cNvSpPr/>
          <p:nvPr/>
        </p:nvSpPr>
        <p:spPr>
          <a:xfrm>
            <a:off x="473868" y="1238061"/>
            <a:ext cx="5732181" cy="4832093"/>
          </a:xfrm>
          <a:prstGeom prst="rect">
            <a:avLst/>
          </a:prstGeom>
          <a:ln>
            <a:noFill/>
          </a:ln>
        </p:spPr>
        <p:txBody>
          <a:bodyPr wrap="square">
            <a:spAutoFit/>
          </a:bodyPr>
          <a:lstStyle/>
          <a:p>
            <a:pPr>
              <a:spcAft>
                <a:spcPts val="1200"/>
              </a:spcAft>
            </a:pPr>
            <a:r>
              <a:rPr lang="en-US" sz="3600" b="1" dirty="0">
                <a:latin typeface="Calibri" panose="020F0502020204030204" pitchFamily="34" charset="0"/>
                <a:ea typeface="Times New Roman" panose="02020603050405020304" pitchFamily="18" charset="0"/>
                <a:cs typeface="Calibri" panose="020F0502020204030204" pitchFamily="34" charset="0"/>
              </a:rPr>
              <a:t>In this module you will </a:t>
            </a:r>
            <a:r>
              <a:rPr lang="en-US" sz="3600" b="1" dirty="0" smtClean="0">
                <a:latin typeface="Calibri" panose="020F0502020204030204" pitchFamily="34" charset="0"/>
                <a:ea typeface="Times New Roman" panose="02020603050405020304" pitchFamily="18" charset="0"/>
                <a:cs typeface="Calibri" panose="020F0502020204030204" pitchFamily="34" charset="0"/>
              </a:rPr>
              <a:t>explore:</a:t>
            </a:r>
            <a:endParaRPr lang="en-US" sz="3600" dirty="0" smtClean="0">
              <a:latin typeface="Calibri" panose="020F0502020204030204" pitchFamily="34" charset="0"/>
              <a:ea typeface="Times New Roman" panose="02020603050405020304" pitchFamily="18" charset="0"/>
              <a:cs typeface="Calibri" panose="020F0502020204030204" pitchFamily="34" charset="0"/>
            </a:endParaRP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Why is sea level rising and how are polar regions contributing?</a:t>
            </a: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What is storm </a:t>
            </a:r>
            <a:r>
              <a:rPr lang="en-US" sz="3600" dirty="0" smtClean="0">
                <a:latin typeface="Calibri" panose="020F0502020204030204" pitchFamily="34" charset="0"/>
                <a:ea typeface="Times New Roman" panose="02020603050405020304" pitchFamily="18" charset="0"/>
                <a:cs typeface="Calibri" panose="020F0502020204030204" pitchFamily="34" charset="0"/>
              </a:rPr>
              <a:t>surge and how will it </a:t>
            </a:r>
            <a:r>
              <a:rPr lang="en-US" sz="3600" dirty="0" smtClean="0">
                <a:latin typeface="Calibri" panose="020F0502020204030204" pitchFamily="34" charset="0"/>
                <a:ea typeface="Times New Roman" panose="02020603050405020304" pitchFamily="18" charset="0"/>
                <a:cs typeface="Calibri" panose="020F0502020204030204" pitchFamily="34" charset="0"/>
              </a:rPr>
              <a:t>affect </a:t>
            </a:r>
            <a:r>
              <a:rPr lang="en-US" sz="3600" dirty="0" smtClean="0">
                <a:latin typeface="Calibri" panose="020F0502020204030204" pitchFamily="34" charset="0"/>
                <a:ea typeface="Times New Roman" panose="02020603050405020304" pitchFamily="18" charset="0"/>
                <a:cs typeface="Calibri" panose="020F0502020204030204" pitchFamily="34" charset="0"/>
              </a:rPr>
              <a:t>Tacoma?</a:t>
            </a:r>
          </a:p>
          <a:p>
            <a:pPr marL="285750" indent="-285750">
              <a:spcAft>
                <a:spcPts val="600"/>
              </a:spcAft>
              <a:buFont typeface="Arial"/>
              <a:buChar char="•"/>
            </a:pPr>
            <a:r>
              <a:rPr lang="en-US" sz="3600" dirty="0">
                <a:latin typeface="Calibri" panose="020F0502020204030204" pitchFamily="34" charset="0"/>
                <a:ea typeface="Times New Roman" panose="02020603050405020304" pitchFamily="18" charset="0"/>
                <a:cs typeface="Calibri" panose="020F0502020204030204" pitchFamily="34" charset="0"/>
              </a:rPr>
              <a:t>H</a:t>
            </a:r>
            <a:r>
              <a:rPr lang="en-US" sz="3600" dirty="0" smtClean="0">
                <a:latin typeface="Calibri" panose="020F0502020204030204" pitchFamily="34" charset="0"/>
                <a:ea typeface="Times New Roman" panose="02020603050405020304" pitchFamily="18" charset="0"/>
                <a:cs typeface="Calibri" panose="020F0502020204030204" pitchFamily="34" charset="0"/>
              </a:rPr>
              <a:t>ow </a:t>
            </a:r>
            <a:r>
              <a:rPr lang="en-US" sz="3600" dirty="0" smtClean="0">
                <a:latin typeface="Calibri" panose="020F0502020204030204" pitchFamily="34" charset="0"/>
                <a:ea typeface="Times New Roman" panose="02020603050405020304" pitchFamily="18" charset="0"/>
                <a:cs typeface="Calibri" panose="020F0502020204030204" pitchFamily="34" charset="0"/>
              </a:rPr>
              <a:t>should we prepare?</a:t>
            </a:r>
            <a:endParaRPr lang="en-US" sz="3600" dirty="0">
              <a:latin typeface="Calibri" panose="020F0502020204030204" pitchFamily="34" charset="0"/>
              <a:ea typeface="Times New Roman" panose="02020603050405020304" pitchFamily="18" charset="0"/>
              <a:cs typeface="Calibri" panose="020F0502020204030204" pitchFamily="34" charset="0"/>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2</a:t>
            </a:fld>
            <a:endParaRPr lang="en-US" dirty="0"/>
          </a:p>
        </p:txBody>
      </p:sp>
      <p:pic>
        <p:nvPicPr>
          <p:cNvPr id="9" name="Picture 8"/>
          <p:cNvPicPr>
            <a:picLocks noChangeAspect="1"/>
          </p:cNvPicPr>
          <p:nvPr/>
        </p:nvPicPr>
        <p:blipFill>
          <a:blip r:embed="rId2"/>
          <a:stretch>
            <a:fillRect/>
          </a:stretch>
        </p:blipFill>
        <p:spPr>
          <a:xfrm>
            <a:off x="6039248" y="1238061"/>
            <a:ext cx="5558915" cy="4256045"/>
          </a:xfrm>
          <a:prstGeom prst="rect">
            <a:avLst/>
          </a:prstGeom>
        </p:spPr>
      </p:pic>
      <p:sp>
        <p:nvSpPr>
          <p:cNvPr id="10" name="Rectangle 9"/>
          <p:cNvSpPr/>
          <p:nvPr/>
        </p:nvSpPr>
        <p:spPr>
          <a:xfrm>
            <a:off x="6039248" y="5608489"/>
            <a:ext cx="5434727" cy="923330"/>
          </a:xfrm>
          <a:prstGeom prst="rect">
            <a:avLst/>
          </a:prstGeom>
        </p:spPr>
        <p:txBody>
          <a:bodyPr wrap="square">
            <a:spAutoFit/>
          </a:bodyPr>
          <a:lstStyle/>
          <a:p>
            <a:r>
              <a:rPr lang="en-US" dirty="0" smtClean="0"/>
              <a:t>From Climate Central </a:t>
            </a:r>
          </a:p>
          <a:p>
            <a:r>
              <a:rPr lang="en-US" dirty="0" smtClean="0"/>
              <a:t>(https</a:t>
            </a:r>
            <a:r>
              <a:rPr lang="en-US" dirty="0"/>
              <a:t>://</a:t>
            </a:r>
            <a:r>
              <a:rPr lang="en-US" dirty="0" err="1"/>
              <a:t>www.climatecentral.org</a:t>
            </a:r>
            <a:r>
              <a:rPr lang="en-US" dirty="0"/>
              <a:t>/outreach/alert-archive/2017/2017SeaLevelCM-</a:t>
            </a:r>
            <a:r>
              <a:rPr lang="en-US" dirty="0" smtClean="0"/>
              <a:t>TVM.html)</a:t>
            </a:r>
            <a:endParaRPr lang="en-US" dirty="0"/>
          </a:p>
        </p:txBody>
      </p:sp>
    </p:spTree>
    <p:extLst>
      <p:ext uri="{BB962C8B-B14F-4D97-AF65-F5344CB8AC3E}">
        <p14:creationId xmlns:p14="http://schemas.microsoft.com/office/powerpoint/2010/main" val="46481621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Learning </a:t>
            </a:r>
            <a:r>
              <a:rPr lang="en-US" b="1" dirty="0">
                <a:solidFill>
                  <a:schemeClr val="bg1"/>
                </a:solidFill>
              </a:rPr>
              <a:t>Objectives and Module </a:t>
            </a:r>
            <a:r>
              <a:rPr lang="en-US" b="1" dirty="0" smtClean="0">
                <a:solidFill>
                  <a:schemeClr val="bg1"/>
                </a:solidFill>
              </a:rPr>
              <a:t>Overview</a:t>
            </a:r>
            <a:endParaRPr lang="en-US" b="1" dirty="0">
              <a:solidFill>
                <a:schemeClr val="bg1"/>
              </a:solidFill>
            </a:endParaRPr>
          </a:p>
        </p:txBody>
      </p:sp>
      <p:sp>
        <p:nvSpPr>
          <p:cNvPr id="4" name="Rectangle 3">
            <a:extLst>
              <a:ext uri="{FF2B5EF4-FFF2-40B4-BE49-F238E27FC236}">
                <a16:creationId xmlns="" xmlns:a16="http://schemas.microsoft.com/office/drawing/2014/main" id="{12286C7E-9FDB-2942-A6C2-3F210E854837}"/>
              </a:ext>
            </a:extLst>
          </p:cNvPr>
          <p:cNvSpPr/>
          <p:nvPr/>
        </p:nvSpPr>
        <p:spPr>
          <a:xfrm>
            <a:off x="473868" y="1238061"/>
            <a:ext cx="5732181" cy="4832093"/>
          </a:xfrm>
          <a:prstGeom prst="rect">
            <a:avLst/>
          </a:prstGeom>
          <a:ln>
            <a:noFill/>
          </a:ln>
        </p:spPr>
        <p:txBody>
          <a:bodyPr wrap="square">
            <a:spAutoFit/>
          </a:bodyPr>
          <a:lstStyle/>
          <a:p>
            <a:pPr>
              <a:spcAft>
                <a:spcPts val="1200"/>
              </a:spcAft>
            </a:pPr>
            <a:r>
              <a:rPr lang="en-US" sz="3600" b="1" dirty="0">
                <a:latin typeface="Calibri" panose="020F0502020204030204" pitchFamily="34" charset="0"/>
                <a:ea typeface="Times New Roman" panose="02020603050405020304" pitchFamily="18" charset="0"/>
                <a:cs typeface="Calibri" panose="020F0502020204030204" pitchFamily="34" charset="0"/>
              </a:rPr>
              <a:t>In this module you will </a:t>
            </a:r>
            <a:r>
              <a:rPr lang="en-US" sz="3600" b="1" dirty="0" smtClean="0">
                <a:latin typeface="Calibri" panose="020F0502020204030204" pitchFamily="34" charset="0"/>
                <a:ea typeface="Times New Roman" panose="02020603050405020304" pitchFamily="18" charset="0"/>
                <a:cs typeface="Calibri" panose="020F0502020204030204" pitchFamily="34" charset="0"/>
              </a:rPr>
              <a:t>explore:</a:t>
            </a:r>
            <a:endParaRPr lang="en-US" sz="3600" dirty="0" smtClean="0">
              <a:latin typeface="Calibri" panose="020F0502020204030204" pitchFamily="34" charset="0"/>
              <a:ea typeface="Times New Roman" panose="02020603050405020304" pitchFamily="18" charset="0"/>
              <a:cs typeface="Calibri" panose="020F0502020204030204" pitchFamily="34" charset="0"/>
            </a:endParaRPr>
          </a:p>
          <a:p>
            <a:pPr marL="285750" indent="-285750">
              <a:spcAft>
                <a:spcPts val="600"/>
              </a:spcAft>
              <a:buFont typeface="Arial"/>
              <a:buChar char="•"/>
            </a:pPr>
            <a:r>
              <a:rPr lang="en-US" sz="3600" b="1" dirty="0" smtClean="0">
                <a:solidFill>
                  <a:srgbClr val="000090"/>
                </a:solidFill>
                <a:latin typeface="Calibri" panose="020F0502020204030204" pitchFamily="34" charset="0"/>
                <a:ea typeface="Times New Roman" panose="02020603050405020304" pitchFamily="18" charset="0"/>
                <a:cs typeface="Calibri" panose="020F0502020204030204" pitchFamily="34" charset="0"/>
              </a:rPr>
              <a:t>Why is sea level rising and how are polar regions contributing?</a:t>
            </a: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What is storm surge and how will it affect Tacoma?</a:t>
            </a:r>
          </a:p>
          <a:p>
            <a:pPr marL="285750" indent="-285750">
              <a:spcAft>
                <a:spcPts val="600"/>
              </a:spcAft>
              <a:buFont typeface="Arial"/>
              <a:buChar char="•"/>
            </a:pPr>
            <a:r>
              <a:rPr lang="en-US" sz="3600" dirty="0" smtClean="0">
                <a:latin typeface="Calibri" panose="020F0502020204030204" pitchFamily="34" charset="0"/>
                <a:ea typeface="Times New Roman" panose="02020603050405020304" pitchFamily="18" charset="0"/>
                <a:cs typeface="Calibri" panose="020F0502020204030204" pitchFamily="34" charset="0"/>
              </a:rPr>
              <a:t>How should we prepare?</a:t>
            </a:r>
            <a:endParaRPr lang="en-US" sz="3600" dirty="0">
              <a:latin typeface="Calibri" panose="020F0502020204030204" pitchFamily="34" charset="0"/>
              <a:ea typeface="Times New Roman" panose="02020603050405020304" pitchFamily="18" charset="0"/>
              <a:cs typeface="Calibri" panose="020F0502020204030204" pitchFamily="34" charset="0"/>
            </a:endParaRP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3</a:t>
            </a:fld>
            <a:endParaRPr lang="en-US" dirty="0"/>
          </a:p>
        </p:txBody>
      </p:sp>
      <p:pic>
        <p:nvPicPr>
          <p:cNvPr id="9" name="Picture 8"/>
          <p:cNvPicPr>
            <a:picLocks noChangeAspect="1"/>
          </p:cNvPicPr>
          <p:nvPr/>
        </p:nvPicPr>
        <p:blipFill>
          <a:blip r:embed="rId2"/>
          <a:stretch>
            <a:fillRect/>
          </a:stretch>
        </p:blipFill>
        <p:spPr>
          <a:xfrm>
            <a:off x="6039248" y="1238061"/>
            <a:ext cx="5558915" cy="4256045"/>
          </a:xfrm>
          <a:prstGeom prst="rect">
            <a:avLst/>
          </a:prstGeom>
        </p:spPr>
      </p:pic>
      <p:sp>
        <p:nvSpPr>
          <p:cNvPr id="10" name="Rectangle 9"/>
          <p:cNvSpPr/>
          <p:nvPr/>
        </p:nvSpPr>
        <p:spPr>
          <a:xfrm>
            <a:off x="6039248" y="5608489"/>
            <a:ext cx="5434727" cy="923330"/>
          </a:xfrm>
          <a:prstGeom prst="rect">
            <a:avLst/>
          </a:prstGeom>
        </p:spPr>
        <p:txBody>
          <a:bodyPr wrap="square">
            <a:spAutoFit/>
          </a:bodyPr>
          <a:lstStyle/>
          <a:p>
            <a:r>
              <a:rPr lang="en-US" dirty="0" smtClean="0"/>
              <a:t>From Climate Central </a:t>
            </a:r>
          </a:p>
          <a:p>
            <a:r>
              <a:rPr lang="en-US" dirty="0" smtClean="0"/>
              <a:t>(https</a:t>
            </a:r>
            <a:r>
              <a:rPr lang="en-US" dirty="0"/>
              <a:t>://</a:t>
            </a:r>
            <a:r>
              <a:rPr lang="en-US" dirty="0" err="1"/>
              <a:t>www.climatecentral.org</a:t>
            </a:r>
            <a:r>
              <a:rPr lang="en-US" dirty="0"/>
              <a:t>/outreach/alert-archive/2017/2017SeaLevelCM-</a:t>
            </a:r>
            <a:r>
              <a:rPr lang="en-US" dirty="0" smtClean="0"/>
              <a:t>TVM.html)</a:t>
            </a:r>
            <a:endParaRPr lang="en-US" dirty="0"/>
          </a:p>
        </p:txBody>
      </p:sp>
    </p:spTree>
    <p:extLst>
      <p:ext uri="{BB962C8B-B14F-4D97-AF65-F5344CB8AC3E}">
        <p14:creationId xmlns:p14="http://schemas.microsoft.com/office/powerpoint/2010/main" val="396136417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Learning </a:t>
            </a:r>
            <a:r>
              <a:rPr lang="en-US" b="1" dirty="0">
                <a:solidFill>
                  <a:schemeClr val="bg1"/>
                </a:solidFill>
              </a:rPr>
              <a:t>Objectives and Module </a:t>
            </a:r>
            <a:r>
              <a:rPr lang="en-US" b="1" dirty="0" smtClean="0">
                <a:solidFill>
                  <a:schemeClr val="bg1"/>
                </a:solidFill>
              </a:rPr>
              <a:t>Overview</a:t>
            </a:r>
            <a:endParaRPr lang="en-US" b="1" dirty="0">
              <a:solidFill>
                <a:schemeClr val="bg1"/>
              </a:solidFill>
            </a:endParaRPr>
          </a:p>
        </p:txBody>
      </p:sp>
      <p:sp>
        <p:nvSpPr>
          <p:cNvPr id="8" name="TextBox 7">
            <a:extLst>
              <a:ext uri="{FF2B5EF4-FFF2-40B4-BE49-F238E27FC236}">
                <a16:creationId xmlns="" xmlns:a16="http://schemas.microsoft.com/office/drawing/2014/main" id="{99A9D431-6C5A-6D4A-90FC-F253F440C8D6}"/>
              </a:ext>
            </a:extLst>
          </p:cNvPr>
          <p:cNvSpPr txBox="1"/>
          <p:nvPr/>
        </p:nvSpPr>
        <p:spPr>
          <a:xfrm>
            <a:off x="7420803" y="1518397"/>
            <a:ext cx="3653876" cy="3493264"/>
          </a:xfrm>
          <a:prstGeom prst="rect">
            <a:avLst/>
          </a:prstGeom>
          <a:noFill/>
        </p:spPr>
        <p:txBody>
          <a:bodyPr wrap="square" rtlCol="0">
            <a:spAutoFit/>
          </a:bodyPr>
          <a:lstStyle/>
          <a:p>
            <a:pPr marL="342900" lvl="0" indent="-342900">
              <a:spcAft>
                <a:spcPts val="600"/>
              </a:spcAft>
              <a:buFont typeface="Arial" panose="020B0604020202020204" pitchFamily="34" charset="0"/>
              <a:buChar char="•"/>
            </a:pPr>
            <a:r>
              <a:rPr lang="en-US" sz="2400" dirty="0" smtClean="0"/>
              <a:t>Increase </a:t>
            </a:r>
            <a:r>
              <a:rPr lang="en-US" sz="2400" b="1" dirty="0">
                <a:solidFill>
                  <a:srgbClr val="000090"/>
                </a:solidFill>
              </a:rPr>
              <a:t>climate literacy </a:t>
            </a:r>
            <a:r>
              <a:rPr lang="en-US" sz="2400" dirty="0"/>
              <a:t>by connecting sea level rise due to ice melt in the </a:t>
            </a:r>
            <a:r>
              <a:rPr lang="en-US" sz="2400" b="1" dirty="0">
                <a:solidFill>
                  <a:srgbClr val="000090"/>
                </a:solidFill>
              </a:rPr>
              <a:t>polar regions </a:t>
            </a:r>
            <a:r>
              <a:rPr lang="en-US" sz="2400" dirty="0"/>
              <a:t>to the local flood levels.</a:t>
            </a:r>
          </a:p>
          <a:p>
            <a:pPr marL="342900" lvl="0" indent="-342900">
              <a:spcAft>
                <a:spcPts val="600"/>
              </a:spcAft>
              <a:buFont typeface="Arial" panose="020B0604020202020204" pitchFamily="34" charset="0"/>
              <a:buChar char="•"/>
            </a:pPr>
            <a:r>
              <a:rPr lang="en-US" sz="2400" dirty="0"/>
              <a:t>Gain </a:t>
            </a:r>
            <a:r>
              <a:rPr lang="en-US" sz="2400" b="1" dirty="0">
                <a:solidFill>
                  <a:srgbClr val="000090"/>
                </a:solidFill>
              </a:rPr>
              <a:t>computational</a:t>
            </a:r>
            <a:r>
              <a:rPr lang="en-US" sz="2400" dirty="0">
                <a:solidFill>
                  <a:srgbClr val="000090"/>
                </a:solidFill>
              </a:rPr>
              <a:t> </a:t>
            </a:r>
            <a:r>
              <a:rPr lang="en-US" sz="2400" b="1" dirty="0">
                <a:solidFill>
                  <a:srgbClr val="000090"/>
                </a:solidFill>
              </a:rPr>
              <a:t>skills</a:t>
            </a:r>
            <a:r>
              <a:rPr lang="en-US" sz="2400" dirty="0">
                <a:solidFill>
                  <a:srgbClr val="000090"/>
                </a:solidFill>
              </a:rPr>
              <a:t> </a:t>
            </a:r>
            <a:r>
              <a:rPr lang="en-US" sz="2400" dirty="0"/>
              <a:t>through calculating and graphing in Microsoft </a:t>
            </a:r>
            <a:r>
              <a:rPr lang="en-US" sz="2400" dirty="0" smtClean="0"/>
              <a:t>Excel.</a:t>
            </a:r>
            <a:endParaRPr lang="en-US" sz="2400" dirty="0"/>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4</a:t>
            </a:fld>
            <a:endParaRPr lang="en-US" dirty="0"/>
          </a:p>
        </p:txBody>
      </p:sp>
      <p:sp>
        <p:nvSpPr>
          <p:cNvPr id="7" name="TextBox 6">
            <a:extLst>
              <a:ext uri="{FF2B5EF4-FFF2-40B4-BE49-F238E27FC236}">
                <a16:creationId xmlns="" xmlns:a16="http://schemas.microsoft.com/office/drawing/2014/main" id="{99A9D431-6C5A-6D4A-90FC-F253F440C8D6}"/>
              </a:ext>
            </a:extLst>
          </p:cNvPr>
          <p:cNvSpPr txBox="1"/>
          <p:nvPr/>
        </p:nvSpPr>
        <p:spPr>
          <a:xfrm>
            <a:off x="505145" y="1114811"/>
            <a:ext cx="6257420" cy="5355312"/>
          </a:xfrm>
          <a:prstGeom prst="rect">
            <a:avLst/>
          </a:prstGeom>
          <a:noFill/>
        </p:spPr>
        <p:txBody>
          <a:bodyPr wrap="square" rtlCol="0">
            <a:spAutoFit/>
          </a:bodyPr>
          <a:lstStyle/>
          <a:p>
            <a:pPr>
              <a:spcAft>
                <a:spcPts val="600"/>
              </a:spcAft>
            </a:pPr>
            <a:r>
              <a:rPr lang="en-US" sz="2400" b="1" dirty="0"/>
              <a:t>Learning Objectives</a:t>
            </a:r>
            <a:r>
              <a:rPr lang="en-US" sz="2400" b="1" dirty="0" smtClean="0"/>
              <a:t>:</a:t>
            </a:r>
            <a:endParaRPr lang="en-US" sz="2400" dirty="0" smtClean="0">
              <a:latin typeface="Calibri" panose="020F0502020204030204" pitchFamily="34" charset="0"/>
              <a:ea typeface="Times New Roman" panose="02020603050405020304" pitchFamily="18" charset="0"/>
              <a:cs typeface="Calibri" panose="020F0502020204030204" pitchFamily="34" charset="0"/>
            </a:endParaRPr>
          </a:p>
          <a:p>
            <a:pPr marL="342900" lvl="0" indent="-342900">
              <a:spcAft>
                <a:spcPts val="600"/>
              </a:spcAft>
              <a:buFont typeface="Arial" panose="020B0604020202020204" pitchFamily="34" charset="0"/>
              <a:buChar char="•"/>
            </a:pPr>
            <a:r>
              <a:rPr lang="en-US" sz="2400" b="1" dirty="0" smtClean="0">
                <a:solidFill>
                  <a:srgbClr val="000090"/>
                </a:solidFill>
                <a:latin typeface="Calibri" panose="020F0502020204030204" pitchFamily="34" charset="0"/>
                <a:ea typeface="Times New Roman" panose="02020603050405020304" pitchFamily="18" charset="0"/>
                <a:cs typeface="Calibri" panose="020F0502020204030204" pitchFamily="34" charset="0"/>
              </a:rPr>
              <a:t>Economics</a:t>
            </a:r>
            <a:r>
              <a:rPr lang="en-US" sz="2400" dirty="0" smtClean="0">
                <a:latin typeface="Calibri" panose="020F0502020204030204" pitchFamily="34" charset="0"/>
                <a:ea typeface="Times New Roman" panose="02020603050405020304" pitchFamily="18" charset="0"/>
                <a:cs typeface="Calibri" panose="020F0502020204030204" pitchFamily="34" charset="0"/>
              </a:rPr>
              <a:t> about risk </a:t>
            </a:r>
            <a:r>
              <a:rPr lang="en-US" sz="2400" dirty="0">
                <a:latin typeface="Calibri" panose="020F0502020204030204" pitchFamily="34" charset="0"/>
                <a:ea typeface="Times New Roman" panose="02020603050405020304" pitchFamily="18" charset="0"/>
                <a:cs typeface="Calibri" panose="020F0502020204030204" pitchFamily="34" charset="0"/>
              </a:rPr>
              <a:t>and </a:t>
            </a:r>
            <a:r>
              <a:rPr lang="en-US" sz="2400" dirty="0" smtClean="0">
                <a:latin typeface="Calibri" panose="020F0502020204030204" pitchFamily="34" charset="0"/>
                <a:ea typeface="Times New Roman" panose="02020603050405020304" pitchFamily="18" charset="0"/>
                <a:cs typeface="Calibri" panose="020F0502020204030204" pitchFamily="34" charset="0"/>
              </a:rPr>
              <a:t>uncertainty and how to:</a:t>
            </a:r>
          </a:p>
          <a:p>
            <a:pPr marL="742950" lvl="1" indent="-285750">
              <a:spcAft>
                <a:spcPts val="600"/>
              </a:spcAft>
              <a:buFont typeface="Arial"/>
              <a:buChar char="•"/>
            </a:pPr>
            <a:r>
              <a:rPr lang="en-US" sz="2400" dirty="0" smtClean="0">
                <a:latin typeface="Calibri" panose="020F0502020204030204" pitchFamily="34" charset="0"/>
                <a:ea typeface="Times New Roman" panose="02020603050405020304" pitchFamily="18" charset="0"/>
                <a:cs typeface="Calibri" panose="020F0502020204030204" pitchFamily="34" charset="0"/>
              </a:rPr>
              <a:t>Gather </a:t>
            </a:r>
            <a:r>
              <a:rPr lang="en-US" sz="2400" dirty="0">
                <a:latin typeface="Calibri" panose="020F0502020204030204" pitchFamily="34" charset="0"/>
                <a:ea typeface="Times New Roman" panose="02020603050405020304" pitchFamily="18" charset="0"/>
                <a:cs typeface="Calibri" panose="020F0502020204030204" pitchFamily="34" charset="0"/>
              </a:rPr>
              <a:t>data on home property values and flood </a:t>
            </a:r>
            <a:r>
              <a:rPr lang="en-US" sz="2400" dirty="0" smtClean="0">
                <a:latin typeface="Calibri" panose="020F0502020204030204" pitchFamily="34" charset="0"/>
                <a:ea typeface="Times New Roman" panose="02020603050405020304" pitchFamily="18" charset="0"/>
                <a:cs typeface="Calibri" panose="020F0502020204030204" pitchFamily="34" charset="0"/>
              </a:rPr>
              <a:t>probabilities. </a:t>
            </a:r>
          </a:p>
          <a:p>
            <a:pPr marL="742950" lvl="1" indent="-285750">
              <a:spcAft>
                <a:spcPts val="600"/>
              </a:spcAft>
              <a:buFont typeface="Arial"/>
              <a:buChar char="•"/>
            </a:pPr>
            <a:r>
              <a:rPr lang="en-US" sz="2400" dirty="0" smtClean="0">
                <a:latin typeface="Calibri" panose="020F0502020204030204" pitchFamily="34" charset="0"/>
                <a:ea typeface="Times New Roman" panose="02020603050405020304" pitchFamily="18" charset="0"/>
                <a:cs typeface="Calibri" panose="020F0502020204030204" pitchFamily="34" charset="0"/>
              </a:rPr>
              <a:t>Apply </a:t>
            </a:r>
            <a:r>
              <a:rPr lang="en-US" sz="2400" dirty="0">
                <a:latin typeface="Calibri" panose="020F0502020204030204" pitchFamily="34" charset="0"/>
                <a:ea typeface="Times New Roman" panose="02020603050405020304" pitchFamily="18" charset="0"/>
                <a:cs typeface="Calibri" panose="020F0502020204030204" pitchFamily="34" charset="0"/>
              </a:rPr>
              <a:t>them to a decision-making framework using economic modeling. </a:t>
            </a:r>
            <a:endParaRPr lang="en-US" sz="2400" dirty="0" smtClean="0">
              <a:latin typeface="Calibri" panose="020F0502020204030204" pitchFamily="34" charset="0"/>
              <a:ea typeface="Times New Roman" panose="02020603050405020304" pitchFamily="18" charset="0"/>
              <a:cs typeface="Calibri" panose="020F0502020204030204" pitchFamily="34" charset="0"/>
            </a:endParaRPr>
          </a:p>
          <a:p>
            <a:pPr marL="742950" lvl="1" indent="-285750">
              <a:spcAft>
                <a:spcPts val="600"/>
              </a:spcAft>
              <a:buFont typeface="Arial"/>
              <a:buChar char="•"/>
            </a:pPr>
            <a:r>
              <a:rPr lang="en-US" sz="2400" dirty="0" smtClean="0">
                <a:latin typeface="Calibri" panose="020F0502020204030204" pitchFamily="34" charset="0"/>
                <a:ea typeface="Times New Roman" panose="02020603050405020304" pitchFamily="18" charset="0"/>
                <a:cs typeface="Calibri" panose="020F0502020204030204" pitchFamily="34" charset="0"/>
              </a:rPr>
              <a:t>Learn about marginal damage curves.</a:t>
            </a:r>
          </a:p>
          <a:p>
            <a:pPr marL="742950" lvl="1" indent="-285750">
              <a:spcAft>
                <a:spcPts val="600"/>
              </a:spcAft>
              <a:buFont typeface="Arial"/>
              <a:buChar char="•"/>
            </a:pPr>
            <a:r>
              <a:rPr lang="en-US" sz="2400" dirty="0" smtClean="0">
                <a:latin typeface="Calibri" panose="020F0502020204030204" pitchFamily="34" charset="0"/>
                <a:ea typeface="Times New Roman" panose="02020603050405020304" pitchFamily="18" charset="0"/>
                <a:cs typeface="Calibri" panose="020F0502020204030204" pitchFamily="34" charset="0"/>
              </a:rPr>
              <a:t>Estimate the </a:t>
            </a:r>
            <a:r>
              <a:rPr lang="en-US" sz="2400" dirty="0">
                <a:latin typeface="Calibri" panose="020F0502020204030204" pitchFamily="34" charset="0"/>
                <a:ea typeface="Times New Roman" panose="02020603050405020304" pitchFamily="18" charset="0"/>
                <a:cs typeface="Calibri" panose="020F0502020204030204" pitchFamily="34" charset="0"/>
              </a:rPr>
              <a:t>damage costs of sea level rise and flooding in your </a:t>
            </a:r>
            <a:r>
              <a:rPr lang="en-US" sz="2400" dirty="0" smtClean="0">
                <a:latin typeface="Calibri" panose="020F0502020204030204" pitchFamily="34" charset="0"/>
                <a:ea typeface="Times New Roman" panose="02020603050405020304" pitchFamily="18" charset="0"/>
                <a:cs typeface="Calibri" panose="020F0502020204030204" pitchFamily="34" charset="0"/>
              </a:rPr>
              <a:t>region</a:t>
            </a:r>
            <a:r>
              <a:rPr lang="en-US" sz="2400" dirty="0">
                <a:latin typeface="Calibri" panose="020F0502020204030204" pitchFamily="34" charset="0"/>
                <a:ea typeface="Times New Roman" panose="02020603050405020304" pitchFamily="18" charset="0"/>
                <a:cs typeface="Calibri" panose="020F0502020204030204" pitchFamily="34" charset="0"/>
              </a:rPr>
              <a:t>.</a:t>
            </a:r>
          </a:p>
          <a:p>
            <a:pPr marL="742950" lvl="1" indent="-285750">
              <a:spcAft>
                <a:spcPts val="600"/>
              </a:spcAft>
              <a:buFont typeface="Arial"/>
              <a:buChar char="•"/>
            </a:pPr>
            <a:r>
              <a:rPr lang="en-US" sz="2400" dirty="0" smtClean="0">
                <a:latin typeface="Calibri" panose="020F0502020204030204" pitchFamily="34" charset="0"/>
                <a:ea typeface="Times New Roman" panose="02020603050405020304" pitchFamily="18" charset="0"/>
                <a:cs typeface="Calibri" panose="020F0502020204030204" pitchFamily="34" charset="0"/>
              </a:rPr>
              <a:t>Formulate </a:t>
            </a:r>
            <a:r>
              <a:rPr lang="en-US" sz="2400" dirty="0">
                <a:latin typeface="Calibri" panose="020F0502020204030204" pitchFamily="34" charset="0"/>
                <a:ea typeface="Times New Roman" panose="02020603050405020304" pitchFamily="18" charset="0"/>
                <a:cs typeface="Calibri" panose="020F0502020204030204" pitchFamily="34" charset="0"/>
              </a:rPr>
              <a:t>a policy recommendation for how best to adapt to climate change and sea level rise in your region. </a:t>
            </a:r>
            <a:endParaRPr lang="en-US" sz="2400" dirty="0"/>
          </a:p>
        </p:txBody>
      </p:sp>
    </p:spTree>
    <p:extLst>
      <p:ext uri="{BB962C8B-B14F-4D97-AF65-F5344CB8AC3E}">
        <p14:creationId xmlns:p14="http://schemas.microsoft.com/office/powerpoint/2010/main" val="190229678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Introduction: Why is Sea Level Rising?</a:t>
            </a:r>
            <a:endParaRPr lang="en-US" b="1" dirty="0">
              <a:solidFill>
                <a:schemeClr val="bg1"/>
              </a:solidFill>
            </a:endParaRPr>
          </a:p>
        </p:txBody>
      </p:sp>
      <p:sp>
        <p:nvSpPr>
          <p:cNvPr id="8" name="TextBox 7">
            <a:extLst>
              <a:ext uri="{FF2B5EF4-FFF2-40B4-BE49-F238E27FC236}">
                <a16:creationId xmlns="" xmlns:a16="http://schemas.microsoft.com/office/drawing/2014/main" id="{99A9D431-6C5A-6D4A-90FC-F253F440C8D6}"/>
              </a:ext>
            </a:extLst>
          </p:cNvPr>
          <p:cNvSpPr txBox="1"/>
          <p:nvPr/>
        </p:nvSpPr>
        <p:spPr>
          <a:xfrm>
            <a:off x="473868" y="1373869"/>
            <a:ext cx="11244261" cy="3477875"/>
          </a:xfrm>
          <a:prstGeom prst="rect">
            <a:avLst/>
          </a:prstGeom>
          <a:noFill/>
        </p:spPr>
        <p:txBody>
          <a:bodyPr wrap="square" rtlCol="0">
            <a:spAutoFit/>
          </a:bodyPr>
          <a:lstStyle/>
          <a:p>
            <a:r>
              <a:rPr lang="en-US" sz="4400" b="1" dirty="0" smtClean="0"/>
              <a:t>Sea level is rising primarily due to causes:</a:t>
            </a:r>
          </a:p>
          <a:p>
            <a:endParaRPr lang="en-US" sz="4400" dirty="0"/>
          </a:p>
          <a:p>
            <a:pPr marL="342900" indent="-342900">
              <a:buFont typeface="Arial" panose="020B0604020202020204" pitchFamily="34" charset="0"/>
              <a:buChar char="•"/>
            </a:pPr>
            <a:r>
              <a:rPr lang="en-US" sz="4400" dirty="0" smtClean="0"/>
              <a:t>As ocean water warms, it expands, so the oceans are taking up more volume.</a:t>
            </a:r>
          </a:p>
          <a:p>
            <a:pPr marL="342900" indent="-342900">
              <a:buFont typeface="Arial" panose="020B0604020202020204" pitchFamily="34" charset="0"/>
              <a:buChar char="•"/>
            </a:pPr>
            <a:r>
              <a:rPr lang="en-US" sz="4400" dirty="0" smtClean="0"/>
              <a:t> Polar ice is melting.</a:t>
            </a:r>
            <a:endParaRPr lang="en-US" sz="4400" dirty="0"/>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5</a:t>
            </a:fld>
            <a:endParaRPr lang="en-US" dirty="0"/>
          </a:p>
        </p:txBody>
      </p:sp>
    </p:spTree>
    <p:extLst>
      <p:ext uri="{BB962C8B-B14F-4D97-AF65-F5344CB8AC3E}">
        <p14:creationId xmlns:p14="http://schemas.microsoft.com/office/powerpoint/2010/main" val="120278393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Introduction: Why is Sea Level Rising?</a:t>
            </a:r>
            <a:endParaRPr lang="en-US" b="1" dirty="0">
              <a:solidFill>
                <a:schemeClr val="bg1"/>
              </a:solidFill>
            </a:endParaRPr>
          </a:p>
        </p:txBody>
      </p:sp>
      <p:sp>
        <p:nvSpPr>
          <p:cNvPr id="8" name="TextBox 7">
            <a:extLst>
              <a:ext uri="{FF2B5EF4-FFF2-40B4-BE49-F238E27FC236}">
                <a16:creationId xmlns="" xmlns:a16="http://schemas.microsoft.com/office/drawing/2014/main" id="{99A9D431-6C5A-6D4A-90FC-F253F440C8D6}"/>
              </a:ext>
            </a:extLst>
          </p:cNvPr>
          <p:cNvSpPr txBox="1"/>
          <p:nvPr/>
        </p:nvSpPr>
        <p:spPr>
          <a:xfrm>
            <a:off x="473868" y="912099"/>
            <a:ext cx="11244261" cy="1446550"/>
          </a:xfrm>
          <a:prstGeom prst="rect">
            <a:avLst/>
          </a:prstGeom>
          <a:noFill/>
        </p:spPr>
        <p:txBody>
          <a:bodyPr wrap="square" rtlCol="0">
            <a:spAutoFit/>
          </a:bodyPr>
          <a:lstStyle/>
          <a:p>
            <a:r>
              <a:rPr lang="en-US" sz="4400" b="1" dirty="0" smtClean="0"/>
              <a:t>Expanding ocean water takes up a greater volume</a:t>
            </a: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6</a:t>
            </a:fld>
            <a:endParaRPr lang="en-US" dirty="0"/>
          </a:p>
        </p:txBody>
      </p:sp>
      <p:pic>
        <p:nvPicPr>
          <p:cNvPr id="4" name="Picture 3" descr="Thermal-Expansion.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0145" y="2737390"/>
            <a:ext cx="7172061" cy="3415267"/>
          </a:xfrm>
          <a:prstGeom prst="rect">
            <a:avLst/>
          </a:prstGeom>
        </p:spPr>
      </p:pic>
      <p:sp>
        <p:nvSpPr>
          <p:cNvPr id="5" name="Rectangle 4"/>
          <p:cNvSpPr/>
          <p:nvPr/>
        </p:nvSpPr>
        <p:spPr>
          <a:xfrm>
            <a:off x="8399815" y="3043852"/>
            <a:ext cx="3318314" cy="2862322"/>
          </a:xfrm>
          <a:prstGeom prst="rect">
            <a:avLst/>
          </a:prstGeom>
        </p:spPr>
        <p:txBody>
          <a:bodyPr wrap="square">
            <a:spAutoFit/>
          </a:bodyPr>
          <a:lstStyle/>
          <a:p>
            <a:r>
              <a:rPr lang="en-US" sz="3600" dirty="0" smtClean="0"/>
              <a:t>When water warms, the molecules move faster, and it expands.</a:t>
            </a:r>
            <a:endParaRPr lang="en-US" sz="3600" dirty="0"/>
          </a:p>
        </p:txBody>
      </p:sp>
    </p:spTree>
    <p:extLst>
      <p:ext uri="{BB962C8B-B14F-4D97-AF65-F5344CB8AC3E}">
        <p14:creationId xmlns:p14="http://schemas.microsoft.com/office/powerpoint/2010/main" val="122373679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Introduction: Why is Sea Level Rising?</a:t>
            </a:r>
            <a:endParaRPr lang="en-US" b="1" dirty="0">
              <a:solidFill>
                <a:schemeClr val="bg1"/>
              </a:solidFill>
            </a:endParaRPr>
          </a:p>
        </p:txBody>
      </p:sp>
      <p:sp>
        <p:nvSpPr>
          <p:cNvPr id="8" name="TextBox 7">
            <a:extLst>
              <a:ext uri="{FF2B5EF4-FFF2-40B4-BE49-F238E27FC236}">
                <a16:creationId xmlns="" xmlns:a16="http://schemas.microsoft.com/office/drawing/2014/main" id="{99A9D431-6C5A-6D4A-90FC-F253F440C8D6}"/>
              </a:ext>
            </a:extLst>
          </p:cNvPr>
          <p:cNvSpPr txBox="1"/>
          <p:nvPr/>
        </p:nvSpPr>
        <p:spPr>
          <a:xfrm>
            <a:off x="4000281" y="925868"/>
            <a:ext cx="4952817" cy="769441"/>
          </a:xfrm>
          <a:prstGeom prst="rect">
            <a:avLst/>
          </a:prstGeom>
          <a:noFill/>
        </p:spPr>
        <p:txBody>
          <a:bodyPr wrap="square" rtlCol="0">
            <a:spAutoFit/>
          </a:bodyPr>
          <a:lstStyle/>
          <a:p>
            <a:r>
              <a:rPr lang="en-US" sz="4400" b="1" dirty="0" smtClean="0"/>
              <a:t>Polar Ice is melting</a:t>
            </a: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7</a:t>
            </a:fld>
            <a:endParaRPr lang="en-US" dirty="0"/>
          </a:p>
        </p:txBody>
      </p:sp>
      <p:pic>
        <p:nvPicPr>
          <p:cNvPr id="4" name="Picture 3" descr="north_pol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9770" y="1911759"/>
            <a:ext cx="2973173" cy="2982210"/>
          </a:xfrm>
          <a:prstGeom prst="rect">
            <a:avLst/>
          </a:prstGeom>
        </p:spPr>
      </p:pic>
      <p:sp>
        <p:nvSpPr>
          <p:cNvPr id="9" name="TextBox 8">
            <a:extLst>
              <a:ext uri="{FF2B5EF4-FFF2-40B4-BE49-F238E27FC236}">
                <a16:creationId xmlns="" xmlns:a16="http://schemas.microsoft.com/office/drawing/2014/main" id="{99A9D431-6C5A-6D4A-90FC-F253F440C8D6}"/>
              </a:ext>
            </a:extLst>
          </p:cNvPr>
          <p:cNvSpPr txBox="1"/>
          <p:nvPr/>
        </p:nvSpPr>
        <p:spPr>
          <a:xfrm>
            <a:off x="1529482" y="4915409"/>
            <a:ext cx="4226385" cy="646331"/>
          </a:xfrm>
          <a:prstGeom prst="rect">
            <a:avLst/>
          </a:prstGeom>
          <a:noFill/>
        </p:spPr>
        <p:txBody>
          <a:bodyPr wrap="square" rtlCol="0">
            <a:spAutoFit/>
          </a:bodyPr>
          <a:lstStyle/>
          <a:p>
            <a:r>
              <a:rPr lang="en-US" sz="3600" b="1" dirty="0" smtClean="0"/>
              <a:t>North Pole</a:t>
            </a:r>
          </a:p>
        </p:txBody>
      </p:sp>
      <p:pic>
        <p:nvPicPr>
          <p:cNvPr id="11" name="Picture 10" descr="1024px-Antarctica_(orthographic_projection).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8851" y="1868469"/>
            <a:ext cx="3157147" cy="3150980"/>
          </a:xfrm>
          <a:prstGeom prst="rect">
            <a:avLst/>
          </a:prstGeom>
        </p:spPr>
      </p:pic>
      <p:sp>
        <p:nvSpPr>
          <p:cNvPr id="12" name="TextBox 11">
            <a:extLst>
              <a:ext uri="{FF2B5EF4-FFF2-40B4-BE49-F238E27FC236}">
                <a16:creationId xmlns="" xmlns:a16="http://schemas.microsoft.com/office/drawing/2014/main" id="{99A9D431-6C5A-6D4A-90FC-F253F440C8D6}"/>
              </a:ext>
            </a:extLst>
          </p:cNvPr>
          <p:cNvSpPr txBox="1"/>
          <p:nvPr/>
        </p:nvSpPr>
        <p:spPr>
          <a:xfrm>
            <a:off x="7518851" y="5019449"/>
            <a:ext cx="2905951" cy="646331"/>
          </a:xfrm>
          <a:prstGeom prst="rect">
            <a:avLst/>
          </a:prstGeom>
          <a:noFill/>
        </p:spPr>
        <p:txBody>
          <a:bodyPr wrap="square" rtlCol="0">
            <a:spAutoFit/>
          </a:bodyPr>
          <a:lstStyle/>
          <a:p>
            <a:r>
              <a:rPr lang="en-US" sz="3600" b="1" dirty="0" smtClean="0"/>
              <a:t>South Pole</a:t>
            </a:r>
          </a:p>
        </p:txBody>
      </p:sp>
    </p:spTree>
    <p:extLst>
      <p:ext uri="{BB962C8B-B14F-4D97-AF65-F5344CB8AC3E}">
        <p14:creationId xmlns:p14="http://schemas.microsoft.com/office/powerpoint/2010/main" val="2269670580"/>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smtClean="0">
                <a:solidFill>
                  <a:schemeClr val="bg1"/>
                </a:solidFill>
              </a:rPr>
              <a:t>Introduction</a:t>
            </a:r>
            <a:r>
              <a:rPr lang="en-US" b="1" dirty="0">
                <a:solidFill>
                  <a:schemeClr val="bg1"/>
                </a:solidFill>
              </a:rPr>
              <a:t>: Why is Sea Level Rising?</a:t>
            </a: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8</a:t>
            </a:fld>
            <a:endParaRPr lang="en-US" dirty="0"/>
          </a:p>
        </p:txBody>
      </p:sp>
      <p:pic>
        <p:nvPicPr>
          <p:cNvPr id="4" name="Picture 3" descr="north_pol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9770" y="1911759"/>
            <a:ext cx="2973173" cy="2982210"/>
          </a:xfrm>
          <a:prstGeom prst="rect">
            <a:avLst/>
          </a:prstGeom>
        </p:spPr>
      </p:pic>
      <p:sp>
        <p:nvSpPr>
          <p:cNvPr id="9" name="TextBox 8">
            <a:extLst>
              <a:ext uri="{FF2B5EF4-FFF2-40B4-BE49-F238E27FC236}">
                <a16:creationId xmlns="" xmlns:a16="http://schemas.microsoft.com/office/drawing/2014/main" id="{99A9D431-6C5A-6D4A-90FC-F253F440C8D6}"/>
              </a:ext>
            </a:extLst>
          </p:cNvPr>
          <p:cNvSpPr txBox="1"/>
          <p:nvPr/>
        </p:nvSpPr>
        <p:spPr>
          <a:xfrm>
            <a:off x="1529482" y="4915409"/>
            <a:ext cx="4226385" cy="1754327"/>
          </a:xfrm>
          <a:prstGeom prst="rect">
            <a:avLst/>
          </a:prstGeom>
          <a:noFill/>
        </p:spPr>
        <p:txBody>
          <a:bodyPr wrap="square" rtlCol="0">
            <a:spAutoFit/>
          </a:bodyPr>
          <a:lstStyle/>
          <a:p>
            <a:r>
              <a:rPr lang="en-US" sz="3600" b="1" dirty="0" smtClean="0"/>
              <a:t>North Pole</a:t>
            </a:r>
          </a:p>
          <a:p>
            <a:pPr marL="571500" indent="-571500">
              <a:buFont typeface="Arial"/>
              <a:buChar char="•"/>
            </a:pPr>
            <a:r>
              <a:rPr lang="en-US" sz="3600" dirty="0" smtClean="0"/>
              <a:t>Arctic</a:t>
            </a:r>
          </a:p>
          <a:p>
            <a:pPr marL="571500" indent="-571500">
              <a:buFont typeface="Arial"/>
              <a:buChar char="•"/>
            </a:pPr>
            <a:r>
              <a:rPr lang="en-US" sz="3600" dirty="0" smtClean="0"/>
              <a:t>Polar bears</a:t>
            </a:r>
          </a:p>
        </p:txBody>
      </p:sp>
      <p:pic>
        <p:nvPicPr>
          <p:cNvPr id="11" name="Picture 10" descr="1024px-Antarctica_(orthographic_projection).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8851" y="1868469"/>
            <a:ext cx="3157147" cy="3150980"/>
          </a:xfrm>
          <a:prstGeom prst="rect">
            <a:avLst/>
          </a:prstGeom>
        </p:spPr>
      </p:pic>
      <p:sp>
        <p:nvSpPr>
          <p:cNvPr id="12" name="TextBox 11">
            <a:extLst>
              <a:ext uri="{FF2B5EF4-FFF2-40B4-BE49-F238E27FC236}">
                <a16:creationId xmlns="" xmlns:a16="http://schemas.microsoft.com/office/drawing/2014/main" id="{99A9D431-6C5A-6D4A-90FC-F253F440C8D6}"/>
              </a:ext>
            </a:extLst>
          </p:cNvPr>
          <p:cNvSpPr txBox="1"/>
          <p:nvPr/>
        </p:nvSpPr>
        <p:spPr>
          <a:xfrm>
            <a:off x="7518851" y="5019449"/>
            <a:ext cx="2905951" cy="1754327"/>
          </a:xfrm>
          <a:prstGeom prst="rect">
            <a:avLst/>
          </a:prstGeom>
          <a:noFill/>
        </p:spPr>
        <p:txBody>
          <a:bodyPr wrap="square" rtlCol="0">
            <a:spAutoFit/>
          </a:bodyPr>
          <a:lstStyle/>
          <a:p>
            <a:r>
              <a:rPr lang="en-US" sz="3600" b="1" dirty="0" smtClean="0"/>
              <a:t>South Pole</a:t>
            </a:r>
          </a:p>
          <a:p>
            <a:pPr marL="571500" indent="-571500">
              <a:buFont typeface="Arial"/>
              <a:buChar char="•"/>
            </a:pPr>
            <a:r>
              <a:rPr lang="en-US" sz="3600" dirty="0" smtClean="0"/>
              <a:t>Antarctic</a:t>
            </a:r>
          </a:p>
          <a:p>
            <a:pPr marL="571500" indent="-571500">
              <a:buFont typeface="Arial"/>
              <a:buChar char="•"/>
            </a:pPr>
            <a:r>
              <a:rPr lang="en-US" sz="3600" dirty="0" smtClean="0"/>
              <a:t>Penguins</a:t>
            </a:r>
          </a:p>
        </p:txBody>
      </p:sp>
      <p:sp>
        <p:nvSpPr>
          <p:cNvPr id="13" name="TextBox 12">
            <a:extLst>
              <a:ext uri="{FF2B5EF4-FFF2-40B4-BE49-F238E27FC236}">
                <a16:creationId xmlns="" xmlns:a16="http://schemas.microsoft.com/office/drawing/2014/main" id="{99A9D431-6C5A-6D4A-90FC-F253F440C8D6}"/>
              </a:ext>
            </a:extLst>
          </p:cNvPr>
          <p:cNvSpPr txBox="1"/>
          <p:nvPr/>
        </p:nvSpPr>
        <p:spPr>
          <a:xfrm>
            <a:off x="809908" y="4267023"/>
            <a:ext cx="1756668" cy="461665"/>
          </a:xfrm>
          <a:prstGeom prst="rect">
            <a:avLst/>
          </a:prstGeom>
          <a:noFill/>
        </p:spPr>
        <p:txBody>
          <a:bodyPr wrap="square" rtlCol="0">
            <a:spAutoFit/>
          </a:bodyPr>
          <a:lstStyle/>
          <a:p>
            <a:r>
              <a:rPr lang="en-US" sz="2400" dirty="0" smtClean="0"/>
              <a:t>Greenland</a:t>
            </a:r>
          </a:p>
        </p:txBody>
      </p:sp>
      <p:sp>
        <p:nvSpPr>
          <p:cNvPr id="14" name="TextBox 13">
            <a:extLst>
              <a:ext uri="{FF2B5EF4-FFF2-40B4-BE49-F238E27FC236}">
                <a16:creationId xmlns="" xmlns:a16="http://schemas.microsoft.com/office/drawing/2014/main" id="{99A9D431-6C5A-6D4A-90FC-F253F440C8D6}"/>
              </a:ext>
            </a:extLst>
          </p:cNvPr>
          <p:cNvSpPr txBox="1"/>
          <p:nvPr/>
        </p:nvSpPr>
        <p:spPr>
          <a:xfrm>
            <a:off x="6564097" y="2071713"/>
            <a:ext cx="1200681" cy="830997"/>
          </a:xfrm>
          <a:prstGeom prst="rect">
            <a:avLst/>
          </a:prstGeom>
          <a:noFill/>
        </p:spPr>
        <p:txBody>
          <a:bodyPr wrap="square" rtlCol="0">
            <a:spAutoFit/>
          </a:bodyPr>
          <a:lstStyle/>
          <a:p>
            <a:r>
              <a:rPr lang="en-US" sz="2400" dirty="0" smtClean="0"/>
              <a:t>South America</a:t>
            </a:r>
          </a:p>
        </p:txBody>
      </p:sp>
      <p:sp>
        <p:nvSpPr>
          <p:cNvPr id="15" name="TextBox 14">
            <a:extLst>
              <a:ext uri="{FF2B5EF4-FFF2-40B4-BE49-F238E27FC236}">
                <a16:creationId xmlns="" xmlns:a16="http://schemas.microsoft.com/office/drawing/2014/main" id="{99A9D431-6C5A-6D4A-90FC-F253F440C8D6}"/>
              </a:ext>
            </a:extLst>
          </p:cNvPr>
          <p:cNvSpPr txBox="1"/>
          <p:nvPr/>
        </p:nvSpPr>
        <p:spPr>
          <a:xfrm>
            <a:off x="1849770" y="1599375"/>
            <a:ext cx="979034" cy="461665"/>
          </a:xfrm>
          <a:prstGeom prst="rect">
            <a:avLst/>
          </a:prstGeom>
          <a:noFill/>
        </p:spPr>
        <p:txBody>
          <a:bodyPr wrap="square" rtlCol="0">
            <a:spAutoFit/>
          </a:bodyPr>
          <a:lstStyle/>
          <a:p>
            <a:r>
              <a:rPr lang="en-US" sz="2400" dirty="0" smtClean="0"/>
              <a:t>Alaska</a:t>
            </a:r>
          </a:p>
        </p:txBody>
      </p:sp>
      <p:sp>
        <p:nvSpPr>
          <p:cNvPr id="16" name="TextBox 15">
            <a:extLst>
              <a:ext uri="{FF2B5EF4-FFF2-40B4-BE49-F238E27FC236}">
                <a16:creationId xmlns="" xmlns:a16="http://schemas.microsoft.com/office/drawing/2014/main" id="{99A9D431-6C5A-6D4A-90FC-F253F440C8D6}"/>
              </a:ext>
            </a:extLst>
          </p:cNvPr>
          <p:cNvSpPr txBox="1"/>
          <p:nvPr/>
        </p:nvSpPr>
        <p:spPr>
          <a:xfrm>
            <a:off x="9863730" y="1414709"/>
            <a:ext cx="1278151" cy="461665"/>
          </a:xfrm>
          <a:prstGeom prst="rect">
            <a:avLst/>
          </a:prstGeom>
          <a:noFill/>
        </p:spPr>
        <p:txBody>
          <a:bodyPr wrap="square" rtlCol="0">
            <a:spAutoFit/>
          </a:bodyPr>
          <a:lstStyle/>
          <a:p>
            <a:r>
              <a:rPr lang="en-US" sz="2400" dirty="0" smtClean="0"/>
              <a:t>Africa</a:t>
            </a:r>
          </a:p>
        </p:txBody>
      </p:sp>
      <p:sp>
        <p:nvSpPr>
          <p:cNvPr id="17" name="TextBox 16">
            <a:extLst>
              <a:ext uri="{FF2B5EF4-FFF2-40B4-BE49-F238E27FC236}">
                <a16:creationId xmlns="" xmlns:a16="http://schemas.microsoft.com/office/drawing/2014/main" id="{99A9D431-6C5A-6D4A-90FC-F253F440C8D6}"/>
              </a:ext>
            </a:extLst>
          </p:cNvPr>
          <p:cNvSpPr txBox="1"/>
          <p:nvPr/>
        </p:nvSpPr>
        <p:spPr>
          <a:xfrm>
            <a:off x="10319218" y="4497856"/>
            <a:ext cx="1371247" cy="461665"/>
          </a:xfrm>
          <a:prstGeom prst="rect">
            <a:avLst/>
          </a:prstGeom>
          <a:noFill/>
        </p:spPr>
        <p:txBody>
          <a:bodyPr wrap="square" rtlCol="0">
            <a:spAutoFit/>
          </a:bodyPr>
          <a:lstStyle/>
          <a:p>
            <a:r>
              <a:rPr lang="en-US" sz="2400" dirty="0" smtClean="0"/>
              <a:t>Australia</a:t>
            </a:r>
          </a:p>
        </p:txBody>
      </p:sp>
      <p:sp>
        <p:nvSpPr>
          <p:cNvPr id="19" name="TextBox 18">
            <a:extLst>
              <a:ext uri="{FF2B5EF4-FFF2-40B4-BE49-F238E27FC236}">
                <a16:creationId xmlns="" xmlns:a16="http://schemas.microsoft.com/office/drawing/2014/main" id="{99A9D431-6C5A-6D4A-90FC-F253F440C8D6}"/>
              </a:ext>
            </a:extLst>
          </p:cNvPr>
          <p:cNvSpPr txBox="1"/>
          <p:nvPr/>
        </p:nvSpPr>
        <p:spPr>
          <a:xfrm>
            <a:off x="4000281" y="925868"/>
            <a:ext cx="4952817" cy="769441"/>
          </a:xfrm>
          <a:prstGeom prst="rect">
            <a:avLst/>
          </a:prstGeom>
          <a:noFill/>
        </p:spPr>
        <p:txBody>
          <a:bodyPr wrap="square" rtlCol="0">
            <a:spAutoFit/>
          </a:bodyPr>
          <a:lstStyle/>
          <a:p>
            <a:r>
              <a:rPr lang="en-US" sz="4400" b="1" dirty="0" smtClean="0"/>
              <a:t>Polar Ice is melting</a:t>
            </a:r>
          </a:p>
        </p:txBody>
      </p:sp>
    </p:spTree>
    <p:extLst>
      <p:ext uri="{BB962C8B-B14F-4D97-AF65-F5344CB8AC3E}">
        <p14:creationId xmlns:p14="http://schemas.microsoft.com/office/powerpoint/2010/main" val="1608277042"/>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B26DA22-AE86-ED45-A170-9EBF5DA686CA}"/>
              </a:ext>
            </a:extLst>
          </p:cNvPr>
          <p:cNvSpPr>
            <a:spLocks noGrp="1"/>
          </p:cNvSpPr>
          <p:nvPr>
            <p:ph type="title"/>
          </p:nvPr>
        </p:nvSpPr>
        <p:spPr>
          <a:xfrm>
            <a:off x="0" y="1"/>
            <a:ext cx="12192000" cy="744278"/>
          </a:xfrm>
          <a:solidFill>
            <a:srgbClr val="C00000"/>
          </a:solidFill>
        </p:spPr>
        <p:txBody>
          <a:bodyPr/>
          <a:lstStyle/>
          <a:p>
            <a:r>
              <a:rPr lang="en-US" b="1" dirty="0">
                <a:solidFill>
                  <a:schemeClr val="bg1"/>
                </a:solidFill>
              </a:rPr>
              <a:t>Introduction: Why is Sea Level Rising?</a:t>
            </a:r>
          </a:p>
        </p:txBody>
      </p:sp>
      <p:sp>
        <p:nvSpPr>
          <p:cNvPr id="3" name="Slide Number Placeholder 2">
            <a:extLst>
              <a:ext uri="{FF2B5EF4-FFF2-40B4-BE49-F238E27FC236}">
                <a16:creationId xmlns="" xmlns:a16="http://schemas.microsoft.com/office/drawing/2014/main" id="{7105C4A9-6CB3-8944-B892-09A1EB6884E5}"/>
              </a:ext>
            </a:extLst>
          </p:cNvPr>
          <p:cNvSpPr>
            <a:spLocks noGrp="1"/>
          </p:cNvSpPr>
          <p:nvPr>
            <p:ph type="sldNum" sz="quarter" idx="12"/>
          </p:nvPr>
        </p:nvSpPr>
        <p:spPr>
          <a:xfrm>
            <a:off x="9448800" y="6470123"/>
            <a:ext cx="2743200" cy="365125"/>
          </a:xfrm>
        </p:spPr>
        <p:txBody>
          <a:bodyPr/>
          <a:lstStyle/>
          <a:p>
            <a:fld id="{28DE8CCF-C11A-0949-8C31-4D223438836F}" type="slidenum">
              <a:rPr lang="en-US" smtClean="0"/>
              <a:t>9</a:t>
            </a:fld>
            <a:endParaRPr lang="en-US" dirty="0"/>
          </a:p>
        </p:txBody>
      </p:sp>
      <p:pic>
        <p:nvPicPr>
          <p:cNvPr id="4" name="Picture 3" descr="north_pol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49770" y="1911759"/>
            <a:ext cx="2973173" cy="2982210"/>
          </a:xfrm>
          <a:prstGeom prst="rect">
            <a:avLst/>
          </a:prstGeom>
        </p:spPr>
      </p:pic>
      <p:pic>
        <p:nvPicPr>
          <p:cNvPr id="11" name="Picture 10" descr="1024px-Antarctica_(orthographic_projection).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8851" y="1868469"/>
            <a:ext cx="3157147" cy="3150980"/>
          </a:xfrm>
          <a:prstGeom prst="rect">
            <a:avLst/>
          </a:prstGeom>
        </p:spPr>
      </p:pic>
      <p:sp>
        <p:nvSpPr>
          <p:cNvPr id="13" name="TextBox 12">
            <a:extLst>
              <a:ext uri="{FF2B5EF4-FFF2-40B4-BE49-F238E27FC236}">
                <a16:creationId xmlns="" xmlns:a16="http://schemas.microsoft.com/office/drawing/2014/main" id="{99A9D431-6C5A-6D4A-90FC-F253F440C8D6}"/>
              </a:ext>
            </a:extLst>
          </p:cNvPr>
          <p:cNvSpPr txBox="1"/>
          <p:nvPr/>
        </p:nvSpPr>
        <p:spPr>
          <a:xfrm>
            <a:off x="809908" y="4267023"/>
            <a:ext cx="1756668" cy="461665"/>
          </a:xfrm>
          <a:prstGeom prst="rect">
            <a:avLst/>
          </a:prstGeom>
          <a:noFill/>
        </p:spPr>
        <p:txBody>
          <a:bodyPr wrap="square" rtlCol="0">
            <a:spAutoFit/>
          </a:bodyPr>
          <a:lstStyle/>
          <a:p>
            <a:r>
              <a:rPr lang="en-US" sz="2400" dirty="0" smtClean="0"/>
              <a:t>Greenland</a:t>
            </a:r>
          </a:p>
        </p:txBody>
      </p:sp>
      <p:sp>
        <p:nvSpPr>
          <p:cNvPr id="18" name="TextBox 17">
            <a:extLst>
              <a:ext uri="{FF2B5EF4-FFF2-40B4-BE49-F238E27FC236}">
                <a16:creationId xmlns="" xmlns:a16="http://schemas.microsoft.com/office/drawing/2014/main" id="{99A9D431-6C5A-6D4A-90FC-F253F440C8D6}"/>
              </a:ext>
            </a:extLst>
          </p:cNvPr>
          <p:cNvSpPr txBox="1"/>
          <p:nvPr/>
        </p:nvSpPr>
        <p:spPr>
          <a:xfrm>
            <a:off x="4000281" y="925868"/>
            <a:ext cx="4952817" cy="769441"/>
          </a:xfrm>
          <a:prstGeom prst="rect">
            <a:avLst/>
          </a:prstGeom>
          <a:noFill/>
        </p:spPr>
        <p:txBody>
          <a:bodyPr wrap="square" rtlCol="0">
            <a:spAutoFit/>
          </a:bodyPr>
          <a:lstStyle/>
          <a:p>
            <a:r>
              <a:rPr lang="en-US" sz="4400" b="1" dirty="0" smtClean="0"/>
              <a:t>Polar Ice is melting</a:t>
            </a:r>
          </a:p>
        </p:txBody>
      </p:sp>
    </p:spTree>
    <p:extLst>
      <p:ext uri="{BB962C8B-B14F-4D97-AF65-F5344CB8AC3E}">
        <p14:creationId xmlns:p14="http://schemas.microsoft.com/office/powerpoint/2010/main" val="154732131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23531</TotalTime>
  <Words>1719</Words>
  <Application>Microsoft Macintosh PowerPoint</Application>
  <PresentationFormat>Custom</PresentationFormat>
  <Paragraphs>123</Paragraphs>
  <Slides>17</Slides>
  <Notes>6</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Polar Ice melt  and Sea Level Rise</vt:lpstr>
      <vt:lpstr>Learning Objectives and Module Overview</vt:lpstr>
      <vt:lpstr>Learning Objectives and Module Overview</vt:lpstr>
      <vt:lpstr>Learning Objectives and Module Overview</vt:lpstr>
      <vt:lpstr>Introduction: Why is Sea Level Rising?</vt:lpstr>
      <vt:lpstr>Introduction: Why is Sea Level Rising?</vt:lpstr>
      <vt:lpstr>Introduction: Why is Sea Level Rising?</vt:lpstr>
      <vt:lpstr>Introduction: Why is Sea Level Rising?</vt:lpstr>
      <vt:lpstr>Introduction: Why is Sea Level Rising?</vt:lpstr>
      <vt:lpstr>Introduction: Greenland Melt</vt:lpstr>
      <vt:lpstr>Introduction: Why is Sea Level Rising?</vt:lpstr>
      <vt:lpstr>Introduction: Antarctic Ice Melt</vt:lpstr>
      <vt:lpstr>Introduction: Antarctic Ice Melt</vt:lpstr>
      <vt:lpstr>Introduction: Antarctic Ice Melt</vt:lpstr>
      <vt:lpstr>Introduction: Antarctic Ice Melt</vt:lpstr>
      <vt:lpstr>Pause for Analysis: Polar Ice Melt </vt:lpstr>
      <vt:lpstr>Homework</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Computational Guided Inquiry: Investigating Sea Level Rise Impacts in Tacoma, WA </dc:title>
  <dc:creator>Microsoft Office User</dc:creator>
  <cp:lastModifiedBy>Penny Rowe</cp:lastModifiedBy>
  <cp:revision>356</cp:revision>
  <dcterms:created xsi:type="dcterms:W3CDTF">2019-06-04T19:44:57Z</dcterms:created>
  <dcterms:modified xsi:type="dcterms:W3CDTF">2020-03-31T02:16:11Z</dcterms:modified>
</cp:coreProperties>
</file>

<file path=docProps/thumbnail.jpeg>
</file>